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9" r:id="rId2"/>
    <p:sldId id="258" r:id="rId3"/>
    <p:sldId id="378" r:id="rId4"/>
    <p:sldId id="380" r:id="rId5"/>
    <p:sldId id="381" r:id="rId6"/>
    <p:sldId id="383" r:id="rId7"/>
    <p:sldId id="384" r:id="rId8"/>
    <p:sldId id="385" r:id="rId9"/>
    <p:sldId id="386" r:id="rId10"/>
    <p:sldId id="387" r:id="rId11"/>
    <p:sldId id="388" r:id="rId12"/>
    <p:sldId id="392" r:id="rId13"/>
    <p:sldId id="390" r:id="rId14"/>
    <p:sldId id="394" r:id="rId15"/>
    <p:sldId id="395" r:id="rId16"/>
    <p:sldId id="396" r:id="rId17"/>
    <p:sldId id="397" r:id="rId18"/>
    <p:sldId id="398" r:id="rId19"/>
    <p:sldId id="405" r:id="rId20"/>
    <p:sldId id="411" r:id="rId21"/>
    <p:sldId id="410" r:id="rId22"/>
    <p:sldId id="409" r:id="rId23"/>
    <p:sldId id="393" r:id="rId24"/>
    <p:sldId id="408" r:id="rId25"/>
    <p:sldId id="399" r:id="rId26"/>
    <p:sldId id="370" r:id="rId27"/>
    <p:sldId id="403" r:id="rId28"/>
    <p:sldId id="406" r:id="rId29"/>
    <p:sldId id="315"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C3CD2D8-331D-5F48-82E7-C4E6D772F137}">
          <p14:sldIdLst>
            <p14:sldId id="259"/>
            <p14:sldId id="258"/>
            <p14:sldId id="378"/>
          </p14:sldIdLst>
        </p14:section>
        <p14:section name="Accessibility Overview" id="{3B8E217C-944E-0E41-8E92-BF225F63C8FD}">
          <p14:sldIdLst>
            <p14:sldId id="380"/>
            <p14:sldId id="381"/>
            <p14:sldId id="383"/>
            <p14:sldId id="384"/>
            <p14:sldId id="385"/>
            <p14:sldId id="386"/>
            <p14:sldId id="387"/>
            <p14:sldId id="388"/>
          </p14:sldIdLst>
        </p14:section>
        <p14:section name="Develop for A11y" id="{31A5A424-C9B2-B041-99A2-0007368ABFDF}">
          <p14:sldIdLst>
            <p14:sldId id="392"/>
            <p14:sldId id="390"/>
            <p14:sldId id="394"/>
            <p14:sldId id="395"/>
            <p14:sldId id="396"/>
            <p14:sldId id="397"/>
            <p14:sldId id="398"/>
            <p14:sldId id="405"/>
            <p14:sldId id="411"/>
            <p14:sldId id="410"/>
            <p14:sldId id="409"/>
            <p14:sldId id="393"/>
          </p14:sldIdLst>
        </p14:section>
        <p14:section name="React Accessibility" id="{D6575AAB-7FEB-DC42-A70A-98B3F6773531}">
          <p14:sldIdLst>
            <p14:sldId id="408"/>
            <p14:sldId id="399"/>
          </p14:sldIdLst>
        </p14:section>
        <p14:section name="QA Summary" id="{D82EB05B-45E6-6144-BADB-12C9B10EE7D3}">
          <p14:sldIdLst>
            <p14:sldId id="370"/>
            <p14:sldId id="403"/>
            <p14:sldId id="406"/>
            <p14:sldId id="315"/>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guide id="3" pos="7288">
          <p15:clr>
            <a:srgbClr val="A4A3A4"/>
          </p15:clr>
        </p15:guide>
        <p15:guide id="4" pos="41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cy Hill" initials="TH"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C9"/>
    <a:srgbClr val="2989F3"/>
    <a:srgbClr val="0A58AA"/>
    <a:srgbClr val="0D72E1"/>
    <a:srgbClr val="FFFFFF"/>
    <a:srgbClr val="898D8D"/>
    <a:srgbClr val="EFAD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92" autoAdjust="0"/>
    <p:restoredTop sz="79161"/>
  </p:normalViewPr>
  <p:slideViewPr>
    <p:cSldViewPr snapToGrid="0" snapToObjects="1" showGuides="1">
      <p:cViewPr>
        <p:scale>
          <a:sx n="100" d="100"/>
          <a:sy n="100" d="100"/>
        </p:scale>
        <p:origin x="144" y="1456"/>
      </p:cViewPr>
      <p:guideLst>
        <p:guide orient="horz" pos="2160"/>
        <p:guide pos="3839"/>
        <p:guide pos="7288"/>
        <p:guide pos="41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72" d="100"/>
          <a:sy n="72" d="100"/>
        </p:scale>
        <p:origin x="2170" y="77"/>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19E60C-4D6A-4E80-86E8-93FC31499BE1}" type="datetimeFigureOut">
              <a:rPr lang="en-US" smtClean="0"/>
              <a:t>4/16/17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72E29-90C5-4708-98B6-EC01B19A5A16}" type="slidenum">
              <a:rPr lang="en-US" smtClean="0"/>
              <a:t>‹#›</a:t>
            </a:fld>
            <a:endParaRPr lang="en-US"/>
          </a:p>
        </p:txBody>
      </p:sp>
    </p:spTree>
    <p:extLst>
      <p:ext uri="{BB962C8B-B14F-4D97-AF65-F5344CB8AC3E}">
        <p14:creationId xmlns:p14="http://schemas.microsoft.com/office/powerpoint/2010/main" val="2571325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5C5F0-898F-42B4-A1C2-93205E2B9589}" type="datetimeFigureOut">
              <a:rPr lang="en-US" smtClean="0"/>
              <a:t>4/16/17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4A6F0-CDA2-4942-BA52-A648B49E7B5E}" type="slidenum">
              <a:rPr lang="en-US" smtClean="0"/>
              <a:t>‹#›</a:t>
            </a:fld>
            <a:endParaRPr lang="en-US"/>
          </a:p>
        </p:txBody>
      </p:sp>
    </p:spTree>
    <p:extLst>
      <p:ext uri="{BB962C8B-B14F-4D97-AF65-F5344CB8AC3E}">
        <p14:creationId xmlns:p14="http://schemas.microsoft.com/office/powerpoint/2010/main" val="35852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Hello</a:t>
            </a:r>
          </a:p>
          <a:p>
            <a:r>
              <a:rPr lang="en-US" dirty="0"/>
              <a:t>Thank Everyone for Attending</a:t>
            </a:r>
          </a:p>
          <a:p>
            <a:r>
              <a:rPr lang="en-US" dirty="0"/>
              <a:t>Tell</a:t>
            </a:r>
            <a:r>
              <a:rPr lang="en-US" baseline="0" dirty="0"/>
              <a:t> everyone how passionate you are about accessibility </a:t>
            </a:r>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2</a:t>
            </a:fld>
            <a:endParaRPr lang="en-US"/>
          </a:p>
        </p:txBody>
      </p:sp>
    </p:spTree>
    <p:extLst>
      <p:ext uri="{BB962C8B-B14F-4D97-AF65-F5344CB8AC3E}">
        <p14:creationId xmlns:p14="http://schemas.microsoft.com/office/powerpoint/2010/main" val="229969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E4A6F0-CDA2-4942-BA52-A648B49E7B5E}" type="slidenum">
              <a:rPr lang="en-US" smtClean="0"/>
              <a:t>12</a:t>
            </a:fld>
            <a:endParaRPr lang="en-US"/>
          </a:p>
        </p:txBody>
      </p:sp>
    </p:spTree>
    <p:extLst>
      <p:ext uri="{BB962C8B-B14F-4D97-AF65-F5344CB8AC3E}">
        <p14:creationId xmlns:p14="http://schemas.microsoft.com/office/powerpoint/2010/main" val="146298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Two reasons</a:t>
            </a:r>
          </a:p>
          <a:p>
            <a:pPr lvl="1"/>
            <a:r>
              <a:rPr lang="en-US" sz="1200" kern="1200" dirty="0">
                <a:solidFill>
                  <a:schemeClr val="tx1"/>
                </a:solidFill>
                <a:effectLst/>
                <a:latin typeface="+mn-lt"/>
                <a:ea typeface="+mn-ea"/>
                <a:cs typeface="+mn-cs"/>
              </a:rPr>
              <a:t>Legal requirements are key</a:t>
            </a:r>
          </a:p>
          <a:p>
            <a:pPr lvl="1"/>
            <a:r>
              <a:rPr lang="en-US" sz="1200" kern="1200" dirty="0">
                <a:solidFill>
                  <a:schemeClr val="tx1"/>
                </a:solidFill>
                <a:effectLst/>
                <a:latin typeface="+mn-lt"/>
                <a:ea typeface="+mn-ea"/>
                <a:cs typeface="+mn-cs"/>
              </a:rPr>
              <a:t>They drive us to standardize access and encourage us to improve</a:t>
            </a:r>
          </a:p>
          <a:p>
            <a:pPr lvl="0"/>
            <a:r>
              <a:rPr lang="en-US" sz="1200" kern="1200" dirty="0">
                <a:solidFill>
                  <a:schemeClr val="tx1"/>
                </a:solidFill>
                <a:effectLst/>
                <a:latin typeface="+mn-lt"/>
                <a:ea typeface="+mn-ea"/>
                <a:cs typeface="+mn-cs"/>
              </a:rPr>
              <a:t>So what is 508?</a:t>
            </a:r>
          </a:p>
          <a:p>
            <a:pPr lvl="1"/>
            <a:r>
              <a:rPr lang="en-US" sz="1200" kern="1200" dirty="0">
                <a:solidFill>
                  <a:schemeClr val="tx1"/>
                </a:solidFill>
                <a:effectLst/>
                <a:latin typeface="+mn-lt"/>
                <a:ea typeface="+mn-ea"/>
                <a:cs typeface="+mn-cs"/>
              </a:rPr>
              <a:t>Establishes the requirements for electronic information display at work</a:t>
            </a:r>
          </a:p>
          <a:p>
            <a:pPr lvl="1"/>
            <a:r>
              <a:rPr lang="en-US" sz="1200" kern="1200" dirty="0">
                <a:solidFill>
                  <a:schemeClr val="tx1"/>
                </a:solidFill>
                <a:effectLst/>
                <a:latin typeface="+mn-lt"/>
                <a:ea typeface="+mn-ea"/>
                <a:cs typeface="+mn-cs"/>
              </a:rPr>
              <a:t>Bubbles up to the ADA</a:t>
            </a:r>
          </a:p>
          <a:p>
            <a:pPr lvl="0"/>
            <a:r>
              <a:rPr lang="en-US" sz="1200" kern="1200" dirty="0">
                <a:solidFill>
                  <a:schemeClr val="tx1"/>
                </a:solidFill>
                <a:effectLst/>
                <a:latin typeface="+mn-lt"/>
                <a:ea typeface="+mn-ea"/>
                <a:cs typeface="+mn-cs"/>
              </a:rPr>
              <a:t>Then what is WCAG? </a:t>
            </a:r>
          </a:p>
          <a:p>
            <a:pPr lvl="0"/>
            <a:r>
              <a:rPr lang="en-US" sz="1200" kern="1200" dirty="0">
                <a:solidFill>
                  <a:schemeClr val="tx1"/>
                </a:solidFill>
                <a:effectLst/>
                <a:latin typeface="+mn-lt"/>
                <a:ea typeface="+mn-ea"/>
                <a:cs typeface="+mn-cs"/>
              </a:rPr>
              <a:t>	Web Content Accessibility Guidelines</a:t>
            </a:r>
          </a:p>
        </p:txBody>
      </p:sp>
      <p:sp>
        <p:nvSpPr>
          <p:cNvPr id="4" name="Slide Number Placeholder 3"/>
          <p:cNvSpPr>
            <a:spLocks noGrp="1"/>
          </p:cNvSpPr>
          <p:nvPr>
            <p:ph type="sldNum" sz="quarter" idx="10"/>
          </p:nvPr>
        </p:nvSpPr>
        <p:spPr/>
        <p:txBody>
          <a:bodyPr/>
          <a:lstStyle/>
          <a:p>
            <a:fld id="{D0E4A6F0-CDA2-4942-BA52-A648B49E7B5E}" type="slidenum">
              <a:rPr lang="en-US" smtClean="0"/>
              <a:t>13</a:t>
            </a:fld>
            <a:endParaRPr lang="en-US"/>
          </a:p>
        </p:txBody>
      </p:sp>
    </p:spTree>
    <p:extLst>
      <p:ext uri="{BB962C8B-B14F-4D97-AF65-F5344CB8AC3E}">
        <p14:creationId xmlns:p14="http://schemas.microsoft.com/office/powerpoint/2010/main" val="730429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Important </a:t>
            </a:r>
            <a:r>
              <a:rPr lang="en-US" sz="1200" kern="1200" dirty="0" err="1">
                <a:solidFill>
                  <a:schemeClr val="tx1"/>
                </a:solidFill>
                <a:effectLst/>
                <a:latin typeface="+mn-lt"/>
                <a:ea typeface="+mn-ea"/>
                <a:cs typeface="+mn-cs"/>
              </a:rPr>
              <a:t>ot</a:t>
            </a:r>
            <a:r>
              <a:rPr lang="en-US" sz="1200" kern="1200" dirty="0">
                <a:solidFill>
                  <a:schemeClr val="tx1"/>
                </a:solidFill>
                <a:effectLst/>
                <a:latin typeface="+mn-lt"/>
                <a:ea typeface="+mn-ea"/>
                <a:cs typeface="+mn-cs"/>
              </a:rPr>
              <a:t> understand</a:t>
            </a:r>
          </a:p>
          <a:p>
            <a:pPr lvl="1"/>
            <a:r>
              <a:rPr lang="en-US" sz="1200" kern="1200" dirty="0">
                <a:solidFill>
                  <a:schemeClr val="tx1"/>
                </a:solidFill>
                <a:effectLst/>
                <a:latin typeface="+mn-lt"/>
                <a:ea typeface="+mn-ea"/>
                <a:cs typeface="+mn-cs"/>
              </a:rPr>
              <a:t>Content is what you see</a:t>
            </a:r>
          </a:p>
          <a:p>
            <a:pPr lvl="1"/>
            <a:r>
              <a:rPr lang="en-US" sz="1200" kern="1200" dirty="0">
                <a:solidFill>
                  <a:schemeClr val="tx1"/>
                </a:solidFill>
                <a:effectLst/>
                <a:latin typeface="+mn-lt"/>
                <a:ea typeface="+mn-ea"/>
                <a:cs typeface="+mn-cs"/>
              </a:rPr>
              <a:t>Context is what meaning you add into a page</a:t>
            </a:r>
          </a:p>
          <a:p>
            <a:pPr lvl="2"/>
            <a:r>
              <a:rPr lang="en-US" sz="1200" kern="1200" dirty="0">
                <a:solidFill>
                  <a:schemeClr val="tx1"/>
                </a:solidFill>
                <a:effectLst/>
                <a:latin typeface="+mn-lt"/>
                <a:ea typeface="+mn-ea"/>
                <a:cs typeface="+mn-cs"/>
              </a:rPr>
              <a:t>We do this with HTML</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14</a:t>
            </a:fld>
            <a:endParaRPr lang="en-US"/>
          </a:p>
        </p:txBody>
      </p:sp>
    </p:spTree>
    <p:extLst>
      <p:ext uri="{BB962C8B-B14F-4D97-AF65-F5344CB8AC3E}">
        <p14:creationId xmlns:p14="http://schemas.microsoft.com/office/powerpoint/2010/main" val="210379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Take Wikipedia for example</a:t>
            </a:r>
          </a:p>
          <a:p>
            <a:pPr lvl="1"/>
            <a:r>
              <a:rPr lang="en-US" sz="1200" kern="1200" dirty="0">
                <a:solidFill>
                  <a:schemeClr val="tx1"/>
                </a:solidFill>
                <a:effectLst/>
                <a:latin typeface="+mn-lt"/>
                <a:ea typeface="+mn-ea"/>
                <a:cs typeface="+mn-cs"/>
              </a:rPr>
              <a:t>Left is original content, styled, and made pretty</a:t>
            </a:r>
          </a:p>
          <a:p>
            <a:pPr lvl="1"/>
            <a:r>
              <a:rPr lang="en-US" sz="1200" kern="1200" dirty="0">
                <a:solidFill>
                  <a:schemeClr val="tx1"/>
                </a:solidFill>
                <a:effectLst/>
                <a:latin typeface="+mn-lt"/>
                <a:ea typeface="+mn-ea"/>
                <a:cs typeface="+mn-cs"/>
              </a:rPr>
              <a:t>When you take the style off, the HTML conveys its context. You can see recently featured is a list, there is a list to control the article. </a:t>
            </a:r>
          </a:p>
          <a:p>
            <a:pPr lvl="2"/>
            <a:r>
              <a:rPr lang="en-US" sz="1200" kern="1200" dirty="0">
                <a:solidFill>
                  <a:schemeClr val="tx1"/>
                </a:solidFill>
                <a:effectLst/>
                <a:latin typeface="+mn-lt"/>
                <a:ea typeface="+mn-ea"/>
                <a:cs typeface="+mn-cs"/>
              </a:rPr>
              <a:t>On the left its stylized and you’re not told it’s a list</a:t>
            </a:r>
          </a:p>
          <a:p>
            <a:pPr lvl="2"/>
            <a:r>
              <a:rPr lang="en-US" sz="1200" kern="1200" dirty="0">
                <a:solidFill>
                  <a:schemeClr val="tx1"/>
                </a:solidFill>
                <a:effectLst/>
                <a:latin typeface="+mn-lt"/>
                <a:ea typeface="+mn-ea"/>
                <a:cs typeface="+mn-cs"/>
              </a:rPr>
              <a:t>On the right it is stylized and A11y users hear that it is a list</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15</a:t>
            </a:fld>
            <a:endParaRPr lang="en-US"/>
          </a:p>
        </p:txBody>
      </p:sp>
    </p:spTree>
    <p:extLst>
      <p:ext uri="{BB962C8B-B14F-4D97-AF65-F5344CB8AC3E}">
        <p14:creationId xmlns:p14="http://schemas.microsoft.com/office/powerpoint/2010/main" val="241780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Take this example of a section</a:t>
            </a:r>
          </a:p>
          <a:p>
            <a:pPr lvl="1"/>
            <a:r>
              <a:rPr lang="en-US" sz="1200" kern="1200" dirty="0">
                <a:solidFill>
                  <a:schemeClr val="tx1"/>
                </a:solidFill>
                <a:effectLst/>
                <a:latin typeface="+mn-lt"/>
                <a:ea typeface="+mn-ea"/>
                <a:cs typeface="+mn-cs"/>
              </a:rPr>
              <a:t>A heading describes that this paragraph is ‘all about kittens’</a:t>
            </a:r>
          </a:p>
          <a:p>
            <a:pPr lvl="1"/>
            <a:r>
              <a:rPr lang="en-US" sz="1200" kern="1200" dirty="0">
                <a:solidFill>
                  <a:schemeClr val="tx1"/>
                </a:solidFill>
                <a:effectLst/>
                <a:latin typeface="+mn-lt"/>
                <a:ea typeface="+mn-ea"/>
                <a:cs typeface="+mn-cs"/>
              </a:rPr>
              <a:t>The paragraph talks about the kitchens described in the header</a:t>
            </a:r>
          </a:p>
          <a:p>
            <a:pPr lvl="1"/>
            <a:r>
              <a:rPr lang="en-US" sz="1200" kern="1200" dirty="0">
                <a:solidFill>
                  <a:schemeClr val="tx1"/>
                </a:solidFill>
                <a:effectLst/>
                <a:latin typeface="+mn-lt"/>
                <a:ea typeface="+mn-ea"/>
                <a:cs typeface="+mn-cs"/>
              </a:rPr>
              <a:t>There are many other semantic HTML elements that add this context</a:t>
            </a:r>
          </a:p>
          <a:p>
            <a:pPr lvl="2"/>
            <a:r>
              <a:rPr lang="en-US" sz="1200" kern="1200" dirty="0">
                <a:solidFill>
                  <a:schemeClr val="tx1"/>
                </a:solidFill>
                <a:effectLst/>
                <a:latin typeface="+mn-lt"/>
                <a:ea typeface="+mn-ea"/>
                <a:cs typeface="+mn-cs"/>
              </a:rPr>
              <a:t>Images</a:t>
            </a:r>
          </a:p>
          <a:p>
            <a:pPr lvl="2"/>
            <a:r>
              <a:rPr lang="en-US" sz="1200" kern="1200" dirty="0">
                <a:solidFill>
                  <a:schemeClr val="tx1"/>
                </a:solidFill>
                <a:effectLst/>
                <a:latin typeface="+mn-lt"/>
                <a:ea typeface="+mn-ea"/>
                <a:cs typeface="+mn-cs"/>
              </a:rPr>
              <a:t>Forms</a:t>
            </a:r>
          </a:p>
          <a:p>
            <a:pPr lvl="2"/>
            <a:r>
              <a:rPr lang="en-US" sz="1200" kern="1200" dirty="0">
                <a:solidFill>
                  <a:schemeClr val="tx1"/>
                </a:solidFill>
                <a:effectLst/>
                <a:latin typeface="+mn-lt"/>
                <a:ea typeface="+mn-ea"/>
                <a:cs typeface="+mn-cs"/>
              </a:rPr>
              <a:t>List</a:t>
            </a:r>
          </a:p>
          <a:p>
            <a:pPr lvl="2"/>
            <a:r>
              <a:rPr lang="en-US" sz="1200" kern="1200" dirty="0">
                <a:solidFill>
                  <a:schemeClr val="tx1"/>
                </a:solidFill>
                <a:effectLst/>
                <a:latin typeface="+mn-lt"/>
                <a:ea typeface="+mn-ea"/>
                <a:cs typeface="+mn-cs"/>
              </a:rPr>
              <a:t>Buttons</a:t>
            </a:r>
          </a:p>
          <a:p>
            <a:pPr lvl="2"/>
            <a:r>
              <a:rPr lang="en-US" sz="1200" kern="1200" dirty="0">
                <a:solidFill>
                  <a:schemeClr val="tx1"/>
                </a:solidFill>
                <a:effectLst/>
                <a:latin typeface="+mn-lt"/>
                <a:ea typeface="+mn-ea"/>
                <a:cs typeface="+mn-cs"/>
              </a:rPr>
              <a:t>Navigation</a:t>
            </a:r>
          </a:p>
          <a:p>
            <a:pPr lvl="2"/>
            <a:r>
              <a:rPr lang="en-US" sz="1200" kern="1200" dirty="0">
                <a:solidFill>
                  <a:schemeClr val="tx1"/>
                </a:solidFill>
                <a:effectLst/>
                <a:latin typeface="+mn-lt"/>
                <a:ea typeface="+mn-ea"/>
                <a:cs typeface="+mn-cs"/>
              </a:rPr>
              <a:t>… it’s a large list</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16</a:t>
            </a:fld>
            <a:endParaRPr lang="en-US"/>
          </a:p>
        </p:txBody>
      </p:sp>
    </p:spTree>
    <p:extLst>
      <p:ext uri="{BB962C8B-B14F-4D97-AF65-F5344CB8AC3E}">
        <p14:creationId xmlns:p14="http://schemas.microsoft.com/office/powerpoint/2010/main" val="567618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Does not add browser functionality</a:t>
            </a:r>
          </a:p>
          <a:p>
            <a:pPr lvl="1"/>
            <a:r>
              <a:rPr lang="en-US" sz="1200" kern="1200" dirty="0">
                <a:solidFill>
                  <a:schemeClr val="tx1"/>
                </a:solidFill>
                <a:effectLst/>
                <a:latin typeface="+mn-lt"/>
                <a:ea typeface="+mn-ea"/>
                <a:cs typeface="+mn-cs"/>
              </a:rPr>
              <a:t>Describes state/role of a component on a page</a:t>
            </a:r>
          </a:p>
          <a:p>
            <a:pPr lvl="1"/>
            <a:r>
              <a:rPr lang="en-US" sz="1200" kern="1200" dirty="0">
                <a:solidFill>
                  <a:schemeClr val="tx1"/>
                </a:solidFill>
                <a:effectLst/>
                <a:latin typeface="+mn-lt"/>
                <a:ea typeface="+mn-ea"/>
                <a:cs typeface="+mn-cs"/>
              </a:rPr>
              <a:t>Example:</a:t>
            </a:r>
          </a:p>
          <a:p>
            <a:pPr lvl="2"/>
            <a:r>
              <a:rPr lang="en-US" sz="1200" kern="1200" dirty="0">
                <a:solidFill>
                  <a:schemeClr val="tx1"/>
                </a:solidFill>
                <a:effectLst/>
                <a:latin typeface="+mn-lt"/>
                <a:ea typeface="+mn-ea"/>
                <a:cs typeface="+mn-cs"/>
              </a:rPr>
              <a:t>Show that a hide show section is collapses or visible. </a:t>
            </a:r>
          </a:p>
          <a:p>
            <a:pPr lvl="2"/>
            <a:r>
              <a:rPr lang="en-US" sz="1200" kern="1200" dirty="0">
                <a:solidFill>
                  <a:schemeClr val="tx1"/>
                </a:solidFill>
                <a:effectLst/>
                <a:latin typeface="+mn-lt"/>
                <a:ea typeface="+mn-ea"/>
                <a:cs typeface="+mn-cs"/>
              </a:rPr>
              <a:t>It also can help wire up and relate content better</a:t>
            </a:r>
          </a:p>
        </p:txBody>
      </p:sp>
      <p:sp>
        <p:nvSpPr>
          <p:cNvPr id="4" name="Slide Number Placeholder 3"/>
          <p:cNvSpPr>
            <a:spLocks noGrp="1"/>
          </p:cNvSpPr>
          <p:nvPr>
            <p:ph type="sldNum" sz="quarter" idx="10"/>
          </p:nvPr>
        </p:nvSpPr>
        <p:spPr/>
        <p:txBody>
          <a:bodyPr/>
          <a:lstStyle/>
          <a:p>
            <a:fld id="{D0E4A6F0-CDA2-4942-BA52-A648B49E7B5E}" type="slidenum">
              <a:rPr lang="en-US" smtClean="0"/>
              <a:t>17</a:t>
            </a:fld>
            <a:endParaRPr lang="en-US"/>
          </a:p>
        </p:txBody>
      </p:sp>
    </p:spTree>
    <p:extLst>
      <p:ext uri="{BB962C8B-B14F-4D97-AF65-F5344CB8AC3E}">
        <p14:creationId xmlns:p14="http://schemas.microsoft.com/office/powerpoint/2010/main" val="84230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My team / CORE </a:t>
            </a:r>
            <a:r>
              <a:rPr lang="en-US" sz="1200" kern="1200" dirty="0" err="1">
                <a:solidFill>
                  <a:schemeClr val="tx1"/>
                </a:solidFill>
                <a:effectLst/>
                <a:latin typeface="+mn-lt"/>
                <a:ea typeface="+mn-ea"/>
                <a:cs typeface="+mn-cs"/>
              </a:rPr>
              <a:t>Ui</a:t>
            </a:r>
            <a:r>
              <a:rPr lang="en-US" sz="1200" kern="1200" dirty="0">
                <a:solidFill>
                  <a:schemeClr val="tx1"/>
                </a:solidFill>
                <a:effectLst/>
                <a:latin typeface="+mn-lt"/>
                <a:ea typeface="+mn-ea"/>
                <a:cs typeface="+mn-cs"/>
              </a:rPr>
              <a:t> focuses on creating reusable and accessible components</a:t>
            </a:r>
          </a:p>
          <a:p>
            <a:pPr lvl="1"/>
            <a:r>
              <a:rPr lang="en-US" sz="1200" kern="1200" dirty="0">
                <a:solidFill>
                  <a:schemeClr val="tx1"/>
                </a:solidFill>
                <a:effectLst/>
                <a:latin typeface="+mn-lt"/>
                <a:ea typeface="+mn-ea"/>
                <a:cs typeface="+mn-cs"/>
              </a:rPr>
              <a:t>We tackle testing challenges early, and provide appropriate accessibility integration</a:t>
            </a:r>
          </a:p>
          <a:p>
            <a:pPr lvl="1"/>
            <a:r>
              <a:rPr lang="en-US" sz="1200" kern="1200" dirty="0">
                <a:solidFill>
                  <a:schemeClr val="tx1"/>
                </a:solidFill>
                <a:effectLst/>
                <a:latin typeface="+mn-lt"/>
                <a:ea typeface="+mn-ea"/>
                <a:cs typeface="+mn-cs"/>
              </a:rPr>
              <a:t>By creating reusable components, we solve many accessibility issues only once</a:t>
            </a:r>
          </a:p>
          <a:p>
            <a:pPr lvl="1"/>
            <a:r>
              <a:rPr lang="en-US" sz="1200" kern="1200" dirty="0">
                <a:solidFill>
                  <a:schemeClr val="tx1"/>
                </a:solidFill>
                <a:effectLst/>
                <a:latin typeface="+mn-lt"/>
                <a:ea typeface="+mn-ea"/>
                <a:cs typeface="+mn-cs"/>
              </a:rPr>
              <a:t>Developing Interface and Implementation Guideline</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23</a:t>
            </a:fld>
            <a:endParaRPr lang="en-US"/>
          </a:p>
        </p:txBody>
      </p:sp>
    </p:spTree>
    <p:extLst>
      <p:ext uri="{BB962C8B-B14F-4D97-AF65-F5344CB8AC3E}">
        <p14:creationId xmlns:p14="http://schemas.microsoft.com/office/powerpoint/2010/main" val="43097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27</a:t>
            </a:fld>
            <a:endParaRPr lang="en-US"/>
          </a:p>
        </p:txBody>
      </p:sp>
    </p:spTree>
    <p:extLst>
      <p:ext uri="{BB962C8B-B14F-4D97-AF65-F5344CB8AC3E}">
        <p14:creationId xmlns:p14="http://schemas.microsoft.com/office/powerpoint/2010/main" val="1172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t>
            </a:r>
            <a:r>
              <a:rPr lang="en-US" dirty="0"/>
              <a:t>What is accessibility?</a:t>
            </a:r>
          </a:p>
          <a:p>
            <a:r>
              <a:rPr lang="en-US" dirty="0"/>
              <a:t>•</a:t>
            </a:r>
            <a:r>
              <a:rPr lang="en-US" baseline="0" dirty="0"/>
              <a:t> </a:t>
            </a:r>
            <a:r>
              <a:rPr lang="en-US" dirty="0"/>
              <a:t>Who does accessibility Impact?</a:t>
            </a:r>
          </a:p>
          <a:p>
            <a:r>
              <a:rPr lang="en-US" dirty="0"/>
              <a:t>•</a:t>
            </a:r>
            <a:r>
              <a:rPr lang="en-US" baseline="0" dirty="0"/>
              <a:t> </a:t>
            </a:r>
            <a:r>
              <a:rPr lang="en-US" dirty="0"/>
              <a:t>Why do we focus on Accessibility?</a:t>
            </a:r>
          </a:p>
          <a:p>
            <a:r>
              <a:rPr lang="en-US" dirty="0"/>
              <a:t>•</a:t>
            </a:r>
            <a:r>
              <a:rPr lang="en-US" baseline="0" dirty="0"/>
              <a:t> </a:t>
            </a:r>
            <a:r>
              <a:rPr lang="en-US" dirty="0"/>
              <a:t>How do we design for Accessibility?</a:t>
            </a:r>
          </a:p>
          <a:p>
            <a:r>
              <a:rPr lang="en-US" dirty="0"/>
              <a:t>•</a:t>
            </a:r>
            <a:r>
              <a:rPr lang="en-US" baseline="0" dirty="0"/>
              <a:t> </a:t>
            </a:r>
            <a:r>
              <a:rPr lang="en-US" dirty="0"/>
              <a:t>How do we develop for Accessibility?</a:t>
            </a:r>
          </a:p>
        </p:txBody>
      </p:sp>
      <p:sp>
        <p:nvSpPr>
          <p:cNvPr id="4" name="Slide Number Placeholder 3"/>
          <p:cNvSpPr>
            <a:spLocks noGrp="1"/>
          </p:cNvSpPr>
          <p:nvPr>
            <p:ph type="sldNum" sz="quarter" idx="10"/>
          </p:nvPr>
        </p:nvSpPr>
        <p:spPr/>
        <p:txBody>
          <a:bodyPr/>
          <a:lstStyle/>
          <a:p>
            <a:fld id="{D0E4A6F0-CDA2-4942-BA52-A648B49E7B5E}" type="slidenum">
              <a:rPr lang="en-US" smtClean="0"/>
              <a:t>3</a:t>
            </a:fld>
            <a:endParaRPr lang="en-US"/>
          </a:p>
        </p:txBody>
      </p:sp>
    </p:spTree>
    <p:extLst>
      <p:ext uri="{BB962C8B-B14F-4D97-AF65-F5344CB8AC3E}">
        <p14:creationId xmlns:p14="http://schemas.microsoft.com/office/powerpoint/2010/main" val="120138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Overall, defined as a measure of a computer systems accessibility is to all people including those with disabilities or impairment</a:t>
            </a:r>
          </a:p>
          <a:p>
            <a:pPr lvl="0"/>
            <a:r>
              <a:rPr lang="en-US" sz="1200" kern="1200" dirty="0">
                <a:solidFill>
                  <a:schemeClr val="tx1"/>
                </a:solidFill>
                <a:effectLst/>
                <a:latin typeface="+mn-lt"/>
                <a:ea typeface="+mn-ea"/>
                <a:cs typeface="+mn-cs"/>
              </a:rPr>
              <a:t>Overall, its designing, developing, and providing a way for all users to have equal access </a:t>
            </a:r>
          </a:p>
        </p:txBody>
      </p:sp>
      <p:sp>
        <p:nvSpPr>
          <p:cNvPr id="4" name="Slide Number Placeholder 3"/>
          <p:cNvSpPr>
            <a:spLocks noGrp="1"/>
          </p:cNvSpPr>
          <p:nvPr>
            <p:ph type="sldNum" sz="quarter" idx="10"/>
          </p:nvPr>
        </p:nvSpPr>
        <p:spPr/>
        <p:txBody>
          <a:bodyPr/>
          <a:lstStyle/>
          <a:p>
            <a:fld id="{D0E4A6F0-CDA2-4942-BA52-A648B49E7B5E}" type="slidenum">
              <a:rPr lang="en-US" smtClean="0"/>
              <a:t>5</a:t>
            </a:fld>
            <a:endParaRPr lang="en-US"/>
          </a:p>
        </p:txBody>
      </p:sp>
    </p:spTree>
    <p:extLst>
      <p:ext uri="{BB962C8B-B14F-4D97-AF65-F5344CB8AC3E}">
        <p14:creationId xmlns:p14="http://schemas.microsoft.com/office/powerpoint/2010/main" val="199826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Everybody</a:t>
            </a:r>
          </a:p>
          <a:p>
            <a:pPr lvl="0"/>
            <a:r>
              <a:rPr lang="en-US" sz="1200" kern="1200" dirty="0">
                <a:solidFill>
                  <a:schemeClr val="tx1"/>
                </a:solidFill>
                <a:effectLst/>
                <a:latin typeface="+mn-lt"/>
                <a:ea typeface="+mn-ea"/>
                <a:cs typeface="+mn-cs"/>
              </a:rPr>
              <a:t>According to the US </a:t>
            </a:r>
            <a:r>
              <a:rPr lang="en-US" sz="1200" kern="1200" dirty="0" err="1">
                <a:solidFill>
                  <a:schemeClr val="tx1"/>
                </a:solidFill>
                <a:effectLst/>
                <a:latin typeface="+mn-lt"/>
                <a:ea typeface="+mn-ea"/>
                <a:cs typeface="+mn-cs"/>
              </a:rPr>
              <a:t>Cencus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Beuro</a:t>
            </a:r>
            <a:r>
              <a:rPr lang="en-US" sz="1200" kern="1200" dirty="0">
                <a:solidFill>
                  <a:schemeClr val="tx1"/>
                </a:solidFill>
                <a:effectLst/>
                <a:latin typeface="+mn-lt"/>
                <a:ea typeface="+mn-ea"/>
                <a:cs typeface="+mn-cs"/>
              </a:rPr>
              <a:t>, 9.9% of non institutionalized individuals report having an impairment</a:t>
            </a:r>
          </a:p>
        </p:txBody>
      </p:sp>
      <p:sp>
        <p:nvSpPr>
          <p:cNvPr id="4" name="Slide Number Placeholder 3"/>
          <p:cNvSpPr>
            <a:spLocks noGrp="1"/>
          </p:cNvSpPr>
          <p:nvPr>
            <p:ph type="sldNum" sz="quarter" idx="10"/>
          </p:nvPr>
        </p:nvSpPr>
        <p:spPr/>
        <p:txBody>
          <a:bodyPr/>
          <a:lstStyle/>
          <a:p>
            <a:fld id="{D0E4A6F0-CDA2-4942-BA52-A648B49E7B5E}" type="slidenum">
              <a:rPr lang="en-US" smtClean="0"/>
              <a:t>6</a:t>
            </a:fld>
            <a:endParaRPr lang="en-US"/>
          </a:p>
        </p:txBody>
      </p:sp>
    </p:spTree>
    <p:extLst>
      <p:ext uri="{BB962C8B-B14F-4D97-AF65-F5344CB8AC3E}">
        <p14:creationId xmlns:p14="http://schemas.microsoft.com/office/powerpoint/2010/main" val="70676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Its important to recognize that disabilities are greater than just visual impairment</a:t>
            </a:r>
          </a:p>
          <a:p>
            <a:pPr lvl="1"/>
            <a:r>
              <a:rPr lang="en-US" sz="1200" kern="1200" dirty="0">
                <a:solidFill>
                  <a:schemeClr val="tx1"/>
                </a:solidFill>
                <a:effectLst/>
                <a:latin typeface="+mn-lt"/>
                <a:ea typeface="+mn-ea"/>
                <a:cs typeface="+mn-cs"/>
              </a:rPr>
              <a:t>There are for categories when we talk about accessibility and accessibility development. </a:t>
            </a:r>
          </a:p>
          <a:p>
            <a:pPr lvl="1"/>
            <a:r>
              <a:rPr lang="en-US" sz="1200" kern="1200" dirty="0">
                <a:solidFill>
                  <a:schemeClr val="tx1"/>
                </a:solidFill>
                <a:effectLst/>
                <a:latin typeface="+mn-lt"/>
                <a:ea typeface="+mn-ea"/>
                <a:cs typeface="+mn-cs"/>
              </a:rPr>
              <a:t>Some people might be in one single category, or have a few impairments from a few categories</a:t>
            </a:r>
          </a:p>
        </p:txBody>
      </p:sp>
      <p:sp>
        <p:nvSpPr>
          <p:cNvPr id="4" name="Slide Number Placeholder 3"/>
          <p:cNvSpPr>
            <a:spLocks noGrp="1"/>
          </p:cNvSpPr>
          <p:nvPr>
            <p:ph type="sldNum" sz="quarter" idx="10"/>
          </p:nvPr>
        </p:nvSpPr>
        <p:spPr/>
        <p:txBody>
          <a:bodyPr/>
          <a:lstStyle/>
          <a:p>
            <a:fld id="{D0E4A6F0-CDA2-4942-BA52-A648B49E7B5E}" type="slidenum">
              <a:rPr lang="en-US" smtClean="0"/>
              <a:t>7</a:t>
            </a:fld>
            <a:endParaRPr lang="en-US"/>
          </a:p>
        </p:txBody>
      </p:sp>
    </p:spTree>
    <p:extLst>
      <p:ext uri="{BB962C8B-B14F-4D97-AF65-F5344CB8AC3E}">
        <p14:creationId xmlns:p14="http://schemas.microsoft.com/office/powerpoint/2010/main" val="126660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Most commonly talked about among developers</a:t>
            </a:r>
          </a:p>
          <a:p>
            <a:pPr lvl="0"/>
            <a:r>
              <a:rPr lang="en-US" sz="1200" kern="1200" dirty="0">
                <a:solidFill>
                  <a:schemeClr val="tx1"/>
                </a:solidFill>
                <a:effectLst/>
                <a:latin typeface="+mn-lt"/>
                <a:ea typeface="+mn-ea"/>
                <a:cs typeface="+mn-cs"/>
              </a:rPr>
              <a:t>Includes a range of vision impairment, not just full vision loss</a:t>
            </a:r>
          </a:p>
          <a:p>
            <a:pPr lvl="0"/>
            <a:r>
              <a:rPr lang="en-US" sz="1200" kern="1200" dirty="0">
                <a:solidFill>
                  <a:schemeClr val="tx1"/>
                </a:solidFill>
                <a:effectLst/>
                <a:latin typeface="+mn-lt"/>
                <a:ea typeface="+mn-ea"/>
                <a:cs typeface="+mn-cs"/>
              </a:rPr>
              <a:t>Two types of tech</a:t>
            </a:r>
          </a:p>
          <a:p>
            <a:pPr lvl="1"/>
            <a:r>
              <a:rPr lang="en-US" sz="1200" kern="1200" dirty="0">
                <a:solidFill>
                  <a:schemeClr val="tx1"/>
                </a:solidFill>
                <a:effectLst/>
                <a:latin typeface="+mn-lt"/>
                <a:ea typeface="+mn-ea"/>
                <a:cs typeface="+mn-cs"/>
              </a:rPr>
              <a:t>Screen readers</a:t>
            </a:r>
          </a:p>
          <a:p>
            <a:pPr lvl="1"/>
            <a:r>
              <a:rPr lang="en-US" sz="1200" kern="1200" dirty="0">
                <a:solidFill>
                  <a:schemeClr val="tx1"/>
                </a:solidFill>
                <a:effectLst/>
                <a:latin typeface="+mn-lt"/>
                <a:ea typeface="+mn-ea"/>
                <a:cs typeface="+mn-cs"/>
              </a:rPr>
              <a:t>Screen </a:t>
            </a:r>
            <a:r>
              <a:rPr lang="en-US" sz="1200" kern="1200" dirty="0" err="1">
                <a:solidFill>
                  <a:schemeClr val="tx1"/>
                </a:solidFill>
                <a:effectLst/>
                <a:latin typeface="+mn-lt"/>
                <a:ea typeface="+mn-ea"/>
                <a:cs typeface="+mn-cs"/>
              </a:rPr>
              <a:t>Maginifiers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E4A6F0-CDA2-4942-BA52-A648B49E7B5E}" type="slidenum">
              <a:rPr lang="en-US" smtClean="0"/>
              <a:t>8</a:t>
            </a:fld>
            <a:endParaRPr lang="en-US"/>
          </a:p>
        </p:txBody>
      </p:sp>
    </p:spTree>
    <p:extLst>
      <p:ext uri="{BB962C8B-B14F-4D97-AF65-F5344CB8AC3E}">
        <p14:creationId xmlns:p14="http://schemas.microsoft.com/office/powerpoint/2010/main" val="168792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Less in our area of concern but still very important to consider when designing interfaces</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9</a:t>
            </a:fld>
            <a:endParaRPr lang="en-US"/>
          </a:p>
        </p:txBody>
      </p:sp>
    </p:spTree>
    <p:extLst>
      <p:ext uri="{BB962C8B-B14F-4D97-AF65-F5344CB8AC3E}">
        <p14:creationId xmlns:p14="http://schemas.microsoft.com/office/powerpoint/2010/main" val="136226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Keyboard navigation is critical for these cases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10</a:t>
            </a:fld>
            <a:endParaRPr lang="en-US"/>
          </a:p>
        </p:txBody>
      </p:sp>
    </p:spTree>
    <p:extLst>
      <p:ext uri="{BB962C8B-B14F-4D97-AF65-F5344CB8AC3E}">
        <p14:creationId xmlns:p14="http://schemas.microsoft.com/office/powerpoint/2010/main" val="1304274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a:solidFill>
                  <a:schemeClr val="tx1"/>
                </a:solidFill>
                <a:effectLst/>
                <a:latin typeface="+mn-lt"/>
                <a:ea typeface="+mn-ea"/>
                <a:cs typeface="+mn-cs"/>
              </a:rPr>
              <a:t>Creating customizable content and workflows is one way to help reduce cognitive load</a:t>
            </a:r>
          </a:p>
          <a:p>
            <a:pPr lvl="1"/>
            <a:r>
              <a:rPr lang="en-US" sz="1200" kern="1200" dirty="0">
                <a:solidFill>
                  <a:schemeClr val="tx1"/>
                </a:solidFill>
                <a:effectLst/>
                <a:latin typeface="+mn-lt"/>
                <a:ea typeface="+mn-ea"/>
                <a:cs typeface="+mn-cs"/>
              </a:rPr>
              <a:t>Disabling functionality of a browser</a:t>
            </a:r>
          </a:p>
          <a:p>
            <a:pPr lvl="1"/>
            <a:r>
              <a:rPr lang="en-US" sz="1200" kern="1200" dirty="0">
                <a:solidFill>
                  <a:schemeClr val="tx1"/>
                </a:solidFill>
                <a:effectLst/>
                <a:latin typeface="+mn-lt"/>
                <a:ea typeface="+mn-ea"/>
                <a:cs typeface="+mn-cs"/>
              </a:rPr>
              <a:t>Things we do not focus on from a development side as we include everyone versus exclude features</a:t>
            </a:r>
          </a:p>
        </p:txBody>
      </p:sp>
      <p:sp>
        <p:nvSpPr>
          <p:cNvPr id="4" name="Slide Number Placeholder 3"/>
          <p:cNvSpPr>
            <a:spLocks noGrp="1"/>
          </p:cNvSpPr>
          <p:nvPr>
            <p:ph type="sldNum" sz="quarter" idx="10"/>
          </p:nvPr>
        </p:nvSpPr>
        <p:spPr/>
        <p:txBody>
          <a:bodyPr/>
          <a:lstStyle/>
          <a:p>
            <a:fld id="{D0E4A6F0-CDA2-4942-BA52-A648B49E7B5E}" type="slidenum">
              <a:rPr lang="en-US" smtClean="0"/>
              <a:t>11</a:t>
            </a:fld>
            <a:endParaRPr lang="en-US"/>
          </a:p>
        </p:txBody>
      </p:sp>
    </p:spTree>
    <p:extLst>
      <p:ext uri="{BB962C8B-B14F-4D97-AF65-F5344CB8AC3E}">
        <p14:creationId xmlns:p14="http://schemas.microsoft.com/office/powerpoint/2010/main" val="158128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anding Slide 1">
    <p:bg bwMode="ltGray">
      <p:bgPr>
        <a:gradFill>
          <a:gsLst>
            <a:gs pos="0">
              <a:srgbClr val="0078C9"/>
            </a:gs>
            <a:gs pos="100000">
              <a:srgbClr val="0A58AA"/>
            </a:gs>
          </a:gsLst>
          <a:lin ang="5340000" scaled="1"/>
        </a:gradFill>
        <a:effectLst/>
      </p:bgPr>
    </p:bg>
    <p:spTree>
      <p:nvGrpSpPr>
        <p:cNvPr id="1" name=""/>
        <p:cNvGrpSpPr/>
        <p:nvPr/>
      </p:nvGrpSpPr>
      <p:grpSpPr>
        <a:xfrm>
          <a:off x="0" y="0"/>
          <a:ext cx="0" cy="0"/>
          <a:chOff x="0" y="0"/>
          <a:chExt cx="0" cy="0"/>
        </a:xfrm>
      </p:grpSpPr>
      <p:pic>
        <p:nvPicPr>
          <p:cNvPr id="4"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44888" y="2434135"/>
            <a:ext cx="6099048" cy="198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2" name="TextBox 1"/>
          <p:cNvSpPr txBox="1"/>
          <p:nvPr userDrawn="1"/>
        </p:nvSpPr>
        <p:spPr>
          <a:xfrm>
            <a:off x="439391" y="6333166"/>
            <a:ext cx="11471564" cy="451263"/>
          </a:xfrm>
          <a:prstGeom prst="rect">
            <a:avLst/>
          </a:prstGeom>
          <a:noFill/>
        </p:spPr>
        <p:txBody>
          <a:bodyPr wrap="square"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baseline="0" dirty="0">
                <a:solidFill>
                  <a:srgbClr val="2989F3"/>
                </a:solidFill>
                <a:latin typeface="+mn-lt"/>
                <a:ea typeface="+mn-ea"/>
                <a:cs typeface="+mn-cs"/>
              </a:rPr>
              <a:t>©2016 Concur, all rights reserved. Concur is a registered trademark of Concur Technologies, Inc. All other company and product names are the property of their respective manufacturers. Specifications and other details listed are accurate as of printing, but may change without notice.</a:t>
            </a:r>
          </a:p>
        </p:txBody>
      </p:sp>
    </p:spTree>
    <p:extLst>
      <p:ext uri="{BB962C8B-B14F-4D97-AF65-F5344CB8AC3E}">
        <p14:creationId xmlns:p14="http://schemas.microsoft.com/office/powerpoint/2010/main" val="488187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5"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9" name="TextBox 8"/>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341915149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reenshot-Laptop">
    <p:spTree>
      <p:nvGrpSpPr>
        <p:cNvPr id="1" name=""/>
        <p:cNvGrpSpPr/>
        <p:nvPr/>
      </p:nvGrpSpPr>
      <p:grpSpPr>
        <a:xfrm>
          <a:off x="0" y="0"/>
          <a:ext cx="0" cy="0"/>
          <a:chOff x="0" y="0"/>
          <a:chExt cx="0" cy="0"/>
        </a:xfrm>
      </p:grpSpPr>
      <p:sp>
        <p:nvSpPr>
          <p:cNvPr id="3" name="Title 2"/>
          <p:cNvSpPr>
            <a:spLocks noGrp="1"/>
          </p:cNvSpPr>
          <p:nvPr userDrawn="1">
            <p:ph type="title"/>
          </p:nvPr>
        </p:nvSpPr>
        <p:spPr/>
        <p:txBody>
          <a:bodyPr/>
          <a:lstStyle/>
          <a:p>
            <a:r>
              <a:rPr lang="en-US"/>
              <a:t>Click to edit Master title style</a:t>
            </a:r>
            <a:endParaRPr lang="en-US" dirty="0"/>
          </a:p>
        </p:txBody>
      </p:sp>
      <p:pic>
        <p:nvPicPr>
          <p:cNvPr id="6"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10" name="TextBox 9"/>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grpSp>
        <p:nvGrpSpPr>
          <p:cNvPr id="7" name="Group 6"/>
          <p:cNvGrpSpPr/>
          <p:nvPr userDrawn="1"/>
        </p:nvGrpSpPr>
        <p:grpSpPr>
          <a:xfrm>
            <a:off x="2475933" y="1454284"/>
            <a:ext cx="7966591" cy="4794997"/>
            <a:chOff x="1583664" y="4036280"/>
            <a:chExt cx="544245" cy="318555"/>
          </a:xfrm>
        </p:grpSpPr>
        <p:sp>
          <p:nvSpPr>
            <p:cNvPr id="8" name="Freeform 29"/>
            <p:cNvSpPr>
              <a:spLocks/>
            </p:cNvSpPr>
            <p:nvPr/>
          </p:nvSpPr>
          <p:spPr bwMode="auto">
            <a:xfrm>
              <a:off x="1608137" y="4036280"/>
              <a:ext cx="495300" cy="296863"/>
            </a:xfrm>
            <a:custGeom>
              <a:avLst/>
              <a:gdLst>
                <a:gd name="T0" fmla="*/ 132 w 132"/>
                <a:gd name="T1" fmla="*/ 79 h 79"/>
                <a:gd name="T2" fmla="*/ 0 w 132"/>
                <a:gd name="T3" fmla="*/ 79 h 79"/>
                <a:gd name="T4" fmla="*/ 0 w 132"/>
                <a:gd name="T5" fmla="*/ 4 h 79"/>
                <a:gd name="T6" fmla="*/ 4 w 132"/>
                <a:gd name="T7" fmla="*/ 0 h 79"/>
                <a:gd name="T8" fmla="*/ 129 w 132"/>
                <a:gd name="T9" fmla="*/ 0 h 79"/>
                <a:gd name="T10" fmla="*/ 132 w 132"/>
                <a:gd name="T11" fmla="*/ 4 h 79"/>
                <a:gd name="T12" fmla="*/ 132 w 132"/>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32" h="79">
                  <a:moveTo>
                    <a:pt x="132" y="79"/>
                  </a:moveTo>
                  <a:cubicBezTo>
                    <a:pt x="0" y="79"/>
                    <a:pt x="0" y="79"/>
                    <a:pt x="0" y="79"/>
                  </a:cubicBezTo>
                  <a:cubicBezTo>
                    <a:pt x="0" y="4"/>
                    <a:pt x="0" y="4"/>
                    <a:pt x="0" y="4"/>
                  </a:cubicBezTo>
                  <a:cubicBezTo>
                    <a:pt x="0" y="2"/>
                    <a:pt x="2" y="0"/>
                    <a:pt x="4" y="0"/>
                  </a:cubicBezTo>
                  <a:cubicBezTo>
                    <a:pt x="129" y="0"/>
                    <a:pt x="129" y="0"/>
                    <a:pt x="129" y="0"/>
                  </a:cubicBezTo>
                  <a:cubicBezTo>
                    <a:pt x="131" y="0"/>
                    <a:pt x="132" y="2"/>
                    <a:pt x="132" y="4"/>
                  </a:cubicBezTo>
                  <a:lnTo>
                    <a:pt x="132" y="79"/>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30"/>
            <p:cNvSpPr>
              <a:spLocks noChangeArrowheads="1"/>
            </p:cNvSpPr>
            <p:nvPr/>
          </p:nvSpPr>
          <p:spPr bwMode="auto">
            <a:xfrm>
              <a:off x="1628915" y="4053154"/>
              <a:ext cx="455281" cy="279989"/>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31"/>
            <p:cNvSpPr>
              <a:spLocks/>
            </p:cNvSpPr>
            <p:nvPr/>
          </p:nvSpPr>
          <p:spPr bwMode="auto">
            <a:xfrm>
              <a:off x="1583664" y="4333142"/>
              <a:ext cx="544245" cy="21693"/>
            </a:xfrm>
            <a:custGeom>
              <a:avLst/>
              <a:gdLst>
                <a:gd name="T0" fmla="*/ 149 w 160"/>
                <a:gd name="T1" fmla="*/ 11 h 11"/>
                <a:gd name="T2" fmla="*/ 11 w 160"/>
                <a:gd name="T3" fmla="*/ 11 h 11"/>
                <a:gd name="T4" fmla="*/ 0 w 160"/>
                <a:gd name="T5" fmla="*/ 0 h 11"/>
                <a:gd name="T6" fmla="*/ 160 w 160"/>
                <a:gd name="T7" fmla="*/ 0 h 11"/>
                <a:gd name="T8" fmla="*/ 149 w 160"/>
                <a:gd name="T9" fmla="*/ 11 h 11"/>
              </a:gdLst>
              <a:ahLst/>
              <a:cxnLst>
                <a:cxn ang="0">
                  <a:pos x="T0" y="T1"/>
                </a:cxn>
                <a:cxn ang="0">
                  <a:pos x="T2" y="T3"/>
                </a:cxn>
                <a:cxn ang="0">
                  <a:pos x="T4" y="T5"/>
                </a:cxn>
                <a:cxn ang="0">
                  <a:pos x="T6" y="T7"/>
                </a:cxn>
                <a:cxn ang="0">
                  <a:pos x="T8" y="T9"/>
                </a:cxn>
              </a:cxnLst>
              <a:rect l="0" t="0" r="r" b="b"/>
              <a:pathLst>
                <a:path w="160" h="11">
                  <a:moveTo>
                    <a:pt x="149" y="11"/>
                  </a:moveTo>
                  <a:cubicBezTo>
                    <a:pt x="11" y="11"/>
                    <a:pt x="11" y="11"/>
                    <a:pt x="11" y="11"/>
                  </a:cubicBezTo>
                  <a:cubicBezTo>
                    <a:pt x="0" y="11"/>
                    <a:pt x="0" y="0"/>
                    <a:pt x="0" y="0"/>
                  </a:cubicBezTo>
                  <a:cubicBezTo>
                    <a:pt x="160" y="0"/>
                    <a:pt x="160" y="0"/>
                    <a:pt x="160" y="0"/>
                  </a:cubicBezTo>
                  <a:cubicBezTo>
                    <a:pt x="160" y="0"/>
                    <a:pt x="160" y="11"/>
                    <a:pt x="149" y="11"/>
                  </a:cubicBez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 name="Picture Placeholder 4"/>
          <p:cNvSpPr>
            <a:spLocks noGrp="1"/>
          </p:cNvSpPr>
          <p:nvPr>
            <p:ph type="pic" sz="quarter" idx="10" hasCustomPrompt="1"/>
          </p:nvPr>
        </p:nvSpPr>
        <p:spPr>
          <a:xfrm>
            <a:off x="3142884" y="1713444"/>
            <a:ext cx="6656832" cy="4206240"/>
          </a:xfrm>
          <a:noFill/>
        </p:spPr>
        <p:txBody>
          <a:bodyPr/>
          <a:lstStyle>
            <a:lvl1pPr>
              <a:defRPr>
                <a:solidFill>
                  <a:schemeClr val="tx1"/>
                </a:solidFill>
              </a:defRPr>
            </a:lvl1pPr>
          </a:lstStyle>
          <a:p>
            <a:r>
              <a:rPr lang="en-US" dirty="0"/>
              <a:t>Click icon to insert photo.</a:t>
            </a:r>
          </a:p>
        </p:txBody>
      </p:sp>
    </p:spTree>
    <p:extLst>
      <p:ext uri="{BB962C8B-B14F-4D97-AF65-F5344CB8AC3E}">
        <p14:creationId xmlns:p14="http://schemas.microsoft.com/office/powerpoint/2010/main" val="202503379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reenshot-mobile">
    <p:spTree>
      <p:nvGrpSpPr>
        <p:cNvPr id="1" name=""/>
        <p:cNvGrpSpPr/>
        <p:nvPr/>
      </p:nvGrpSpPr>
      <p:grpSpPr>
        <a:xfrm>
          <a:off x="0" y="0"/>
          <a:ext cx="0" cy="0"/>
          <a:chOff x="0" y="0"/>
          <a:chExt cx="0" cy="0"/>
        </a:xfrm>
      </p:grpSpPr>
      <p:sp>
        <p:nvSpPr>
          <p:cNvPr id="3" name="Title 2"/>
          <p:cNvSpPr>
            <a:spLocks noGrp="1"/>
          </p:cNvSpPr>
          <p:nvPr userDrawn="1">
            <p:ph type="title"/>
          </p:nvPr>
        </p:nvSpPr>
        <p:spPr/>
        <p:txBody>
          <a:bodyPr/>
          <a:lstStyle/>
          <a:p>
            <a:r>
              <a:rPr lang="en-US"/>
              <a:t>Click to edit Master title style</a:t>
            </a:r>
            <a:endParaRPr lang="en-US" dirty="0"/>
          </a:p>
        </p:txBody>
      </p:sp>
      <p:pic>
        <p:nvPicPr>
          <p:cNvPr id="6"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10" name="TextBox 9"/>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grpSp>
        <p:nvGrpSpPr>
          <p:cNvPr id="14" name="Group 13"/>
          <p:cNvGrpSpPr/>
          <p:nvPr userDrawn="1"/>
        </p:nvGrpSpPr>
        <p:grpSpPr>
          <a:xfrm>
            <a:off x="2034931" y="1395382"/>
            <a:ext cx="2100936" cy="4708873"/>
            <a:chOff x="5340015" y="1666489"/>
            <a:chExt cx="2159469" cy="4708873"/>
          </a:xfrm>
        </p:grpSpPr>
        <p:grpSp>
          <p:nvGrpSpPr>
            <p:cNvPr id="15" name="Group 14"/>
            <p:cNvGrpSpPr/>
            <p:nvPr/>
          </p:nvGrpSpPr>
          <p:grpSpPr>
            <a:xfrm>
              <a:off x="5340015" y="1666489"/>
              <a:ext cx="2159469" cy="4708873"/>
              <a:chOff x="6602412" y="3872434"/>
              <a:chExt cx="255588" cy="528971"/>
            </a:xfrm>
          </p:grpSpPr>
          <p:sp>
            <p:nvSpPr>
              <p:cNvPr id="17" name="Freeform 177"/>
              <p:cNvSpPr>
                <a:spLocks/>
              </p:cNvSpPr>
              <p:nvPr/>
            </p:nvSpPr>
            <p:spPr bwMode="auto">
              <a:xfrm>
                <a:off x="6602412" y="3872434"/>
                <a:ext cx="255588" cy="528971"/>
              </a:xfrm>
              <a:custGeom>
                <a:avLst/>
                <a:gdLst>
                  <a:gd name="T0" fmla="*/ 68 w 68"/>
                  <a:gd name="T1" fmla="*/ 7 h 133"/>
                  <a:gd name="T2" fmla="*/ 60 w 68"/>
                  <a:gd name="T3" fmla="*/ 0 h 133"/>
                  <a:gd name="T4" fmla="*/ 7 w 68"/>
                  <a:gd name="T5" fmla="*/ 0 h 133"/>
                  <a:gd name="T6" fmla="*/ 0 w 68"/>
                  <a:gd name="T7" fmla="*/ 7 h 133"/>
                  <a:gd name="T8" fmla="*/ 0 w 68"/>
                  <a:gd name="T9" fmla="*/ 126 h 133"/>
                  <a:gd name="T10" fmla="*/ 7 w 68"/>
                  <a:gd name="T11" fmla="*/ 133 h 133"/>
                  <a:gd name="T12" fmla="*/ 60 w 68"/>
                  <a:gd name="T13" fmla="*/ 133 h 133"/>
                  <a:gd name="T14" fmla="*/ 68 w 68"/>
                  <a:gd name="T15" fmla="*/ 126 h 133"/>
                  <a:gd name="T16" fmla="*/ 68 w 68"/>
                  <a:gd name="T17"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33">
                    <a:moveTo>
                      <a:pt x="68" y="7"/>
                    </a:moveTo>
                    <a:cubicBezTo>
                      <a:pt x="68" y="3"/>
                      <a:pt x="64" y="0"/>
                      <a:pt x="60" y="0"/>
                    </a:cubicBezTo>
                    <a:cubicBezTo>
                      <a:pt x="7" y="0"/>
                      <a:pt x="7" y="0"/>
                      <a:pt x="7" y="0"/>
                    </a:cubicBezTo>
                    <a:cubicBezTo>
                      <a:pt x="3" y="0"/>
                      <a:pt x="0" y="3"/>
                      <a:pt x="0" y="7"/>
                    </a:cubicBezTo>
                    <a:cubicBezTo>
                      <a:pt x="0" y="126"/>
                      <a:pt x="0" y="126"/>
                      <a:pt x="0" y="126"/>
                    </a:cubicBezTo>
                    <a:cubicBezTo>
                      <a:pt x="0" y="130"/>
                      <a:pt x="3" y="133"/>
                      <a:pt x="7" y="133"/>
                    </a:cubicBezTo>
                    <a:cubicBezTo>
                      <a:pt x="60" y="133"/>
                      <a:pt x="60" y="133"/>
                      <a:pt x="60" y="133"/>
                    </a:cubicBezTo>
                    <a:cubicBezTo>
                      <a:pt x="64" y="133"/>
                      <a:pt x="68" y="130"/>
                      <a:pt x="68" y="126"/>
                    </a:cubicBezTo>
                    <a:lnTo>
                      <a:pt x="68" y="7"/>
                    </a:lnTo>
                    <a:close/>
                  </a:path>
                </a:pathLst>
              </a:custGeom>
              <a:noFill/>
              <a:ln w="190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78"/>
              <p:cNvSpPr>
                <a:spLocks noChangeShapeType="1"/>
              </p:cNvSpPr>
              <p:nvPr/>
            </p:nvSpPr>
            <p:spPr bwMode="auto">
              <a:xfrm>
                <a:off x="6602412" y="4333558"/>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79"/>
              <p:cNvSpPr>
                <a:spLocks noChangeShapeType="1"/>
              </p:cNvSpPr>
              <p:nvPr/>
            </p:nvSpPr>
            <p:spPr bwMode="auto">
              <a:xfrm>
                <a:off x="6602412" y="3919163"/>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6" name="Oval 15"/>
            <p:cNvSpPr/>
            <p:nvPr/>
          </p:nvSpPr>
          <p:spPr>
            <a:xfrm>
              <a:off x="6208084" y="5849422"/>
              <a:ext cx="423346" cy="423346"/>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userDrawn="1"/>
        </p:nvGrpSpPr>
        <p:grpSpPr>
          <a:xfrm>
            <a:off x="5147694" y="1395382"/>
            <a:ext cx="2100936" cy="4708873"/>
            <a:chOff x="5340021" y="1666489"/>
            <a:chExt cx="2159472" cy="4708873"/>
          </a:xfrm>
        </p:grpSpPr>
        <p:grpSp>
          <p:nvGrpSpPr>
            <p:cNvPr id="21" name="Group 20"/>
            <p:cNvGrpSpPr/>
            <p:nvPr/>
          </p:nvGrpSpPr>
          <p:grpSpPr>
            <a:xfrm>
              <a:off x="5340021" y="1666489"/>
              <a:ext cx="2159472" cy="4708873"/>
              <a:chOff x="6602412" y="3872434"/>
              <a:chExt cx="255588" cy="528971"/>
            </a:xfrm>
          </p:grpSpPr>
          <p:sp>
            <p:nvSpPr>
              <p:cNvPr id="23" name="Freeform 177"/>
              <p:cNvSpPr>
                <a:spLocks/>
              </p:cNvSpPr>
              <p:nvPr/>
            </p:nvSpPr>
            <p:spPr bwMode="auto">
              <a:xfrm>
                <a:off x="6602412" y="3872434"/>
                <a:ext cx="255588" cy="528971"/>
              </a:xfrm>
              <a:custGeom>
                <a:avLst/>
                <a:gdLst>
                  <a:gd name="T0" fmla="*/ 68 w 68"/>
                  <a:gd name="T1" fmla="*/ 7 h 133"/>
                  <a:gd name="T2" fmla="*/ 60 w 68"/>
                  <a:gd name="T3" fmla="*/ 0 h 133"/>
                  <a:gd name="T4" fmla="*/ 7 w 68"/>
                  <a:gd name="T5" fmla="*/ 0 h 133"/>
                  <a:gd name="T6" fmla="*/ 0 w 68"/>
                  <a:gd name="T7" fmla="*/ 7 h 133"/>
                  <a:gd name="T8" fmla="*/ 0 w 68"/>
                  <a:gd name="T9" fmla="*/ 126 h 133"/>
                  <a:gd name="T10" fmla="*/ 7 w 68"/>
                  <a:gd name="T11" fmla="*/ 133 h 133"/>
                  <a:gd name="T12" fmla="*/ 60 w 68"/>
                  <a:gd name="T13" fmla="*/ 133 h 133"/>
                  <a:gd name="T14" fmla="*/ 68 w 68"/>
                  <a:gd name="T15" fmla="*/ 126 h 133"/>
                  <a:gd name="T16" fmla="*/ 68 w 68"/>
                  <a:gd name="T17"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33">
                    <a:moveTo>
                      <a:pt x="68" y="7"/>
                    </a:moveTo>
                    <a:cubicBezTo>
                      <a:pt x="68" y="3"/>
                      <a:pt x="64" y="0"/>
                      <a:pt x="60" y="0"/>
                    </a:cubicBezTo>
                    <a:cubicBezTo>
                      <a:pt x="7" y="0"/>
                      <a:pt x="7" y="0"/>
                      <a:pt x="7" y="0"/>
                    </a:cubicBezTo>
                    <a:cubicBezTo>
                      <a:pt x="3" y="0"/>
                      <a:pt x="0" y="3"/>
                      <a:pt x="0" y="7"/>
                    </a:cubicBezTo>
                    <a:cubicBezTo>
                      <a:pt x="0" y="126"/>
                      <a:pt x="0" y="126"/>
                      <a:pt x="0" y="126"/>
                    </a:cubicBezTo>
                    <a:cubicBezTo>
                      <a:pt x="0" y="130"/>
                      <a:pt x="3" y="133"/>
                      <a:pt x="7" y="133"/>
                    </a:cubicBezTo>
                    <a:cubicBezTo>
                      <a:pt x="60" y="133"/>
                      <a:pt x="60" y="133"/>
                      <a:pt x="60" y="133"/>
                    </a:cubicBezTo>
                    <a:cubicBezTo>
                      <a:pt x="64" y="133"/>
                      <a:pt x="68" y="130"/>
                      <a:pt x="68" y="126"/>
                    </a:cubicBezTo>
                    <a:lnTo>
                      <a:pt x="68" y="7"/>
                    </a:lnTo>
                    <a:close/>
                  </a:path>
                </a:pathLst>
              </a:custGeom>
              <a:noFill/>
              <a:ln w="190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78"/>
              <p:cNvSpPr>
                <a:spLocks noChangeShapeType="1"/>
              </p:cNvSpPr>
              <p:nvPr/>
            </p:nvSpPr>
            <p:spPr bwMode="auto">
              <a:xfrm>
                <a:off x="6602412" y="4333558"/>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79"/>
              <p:cNvSpPr>
                <a:spLocks noChangeShapeType="1"/>
              </p:cNvSpPr>
              <p:nvPr/>
            </p:nvSpPr>
            <p:spPr bwMode="auto">
              <a:xfrm>
                <a:off x="6602412" y="3919163"/>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 name="Oval 21"/>
            <p:cNvSpPr/>
            <p:nvPr/>
          </p:nvSpPr>
          <p:spPr>
            <a:xfrm>
              <a:off x="6208084" y="5849422"/>
              <a:ext cx="423346" cy="423346"/>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userDrawn="1"/>
        </p:nvGrpSpPr>
        <p:grpSpPr>
          <a:xfrm>
            <a:off x="8260459" y="1395382"/>
            <a:ext cx="2100936" cy="4708873"/>
            <a:chOff x="5340021" y="1666489"/>
            <a:chExt cx="2159472" cy="4708873"/>
          </a:xfrm>
        </p:grpSpPr>
        <p:grpSp>
          <p:nvGrpSpPr>
            <p:cNvPr id="27" name="Group 26"/>
            <p:cNvGrpSpPr/>
            <p:nvPr/>
          </p:nvGrpSpPr>
          <p:grpSpPr>
            <a:xfrm>
              <a:off x="5340021" y="1666489"/>
              <a:ext cx="2159472" cy="4708873"/>
              <a:chOff x="6602412" y="3872434"/>
              <a:chExt cx="255588" cy="528971"/>
            </a:xfrm>
          </p:grpSpPr>
          <p:sp>
            <p:nvSpPr>
              <p:cNvPr id="29" name="Freeform 177"/>
              <p:cNvSpPr>
                <a:spLocks/>
              </p:cNvSpPr>
              <p:nvPr/>
            </p:nvSpPr>
            <p:spPr bwMode="auto">
              <a:xfrm>
                <a:off x="6602412" y="3872434"/>
                <a:ext cx="255588" cy="528971"/>
              </a:xfrm>
              <a:custGeom>
                <a:avLst/>
                <a:gdLst>
                  <a:gd name="T0" fmla="*/ 68 w 68"/>
                  <a:gd name="T1" fmla="*/ 7 h 133"/>
                  <a:gd name="T2" fmla="*/ 60 w 68"/>
                  <a:gd name="T3" fmla="*/ 0 h 133"/>
                  <a:gd name="T4" fmla="*/ 7 w 68"/>
                  <a:gd name="T5" fmla="*/ 0 h 133"/>
                  <a:gd name="T6" fmla="*/ 0 w 68"/>
                  <a:gd name="T7" fmla="*/ 7 h 133"/>
                  <a:gd name="T8" fmla="*/ 0 w 68"/>
                  <a:gd name="T9" fmla="*/ 126 h 133"/>
                  <a:gd name="T10" fmla="*/ 7 w 68"/>
                  <a:gd name="T11" fmla="*/ 133 h 133"/>
                  <a:gd name="T12" fmla="*/ 60 w 68"/>
                  <a:gd name="T13" fmla="*/ 133 h 133"/>
                  <a:gd name="T14" fmla="*/ 68 w 68"/>
                  <a:gd name="T15" fmla="*/ 126 h 133"/>
                  <a:gd name="T16" fmla="*/ 68 w 68"/>
                  <a:gd name="T17" fmla="*/ 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33">
                    <a:moveTo>
                      <a:pt x="68" y="7"/>
                    </a:moveTo>
                    <a:cubicBezTo>
                      <a:pt x="68" y="3"/>
                      <a:pt x="64" y="0"/>
                      <a:pt x="60" y="0"/>
                    </a:cubicBezTo>
                    <a:cubicBezTo>
                      <a:pt x="7" y="0"/>
                      <a:pt x="7" y="0"/>
                      <a:pt x="7" y="0"/>
                    </a:cubicBezTo>
                    <a:cubicBezTo>
                      <a:pt x="3" y="0"/>
                      <a:pt x="0" y="3"/>
                      <a:pt x="0" y="7"/>
                    </a:cubicBezTo>
                    <a:cubicBezTo>
                      <a:pt x="0" y="126"/>
                      <a:pt x="0" y="126"/>
                      <a:pt x="0" y="126"/>
                    </a:cubicBezTo>
                    <a:cubicBezTo>
                      <a:pt x="0" y="130"/>
                      <a:pt x="3" y="133"/>
                      <a:pt x="7" y="133"/>
                    </a:cubicBezTo>
                    <a:cubicBezTo>
                      <a:pt x="60" y="133"/>
                      <a:pt x="60" y="133"/>
                      <a:pt x="60" y="133"/>
                    </a:cubicBezTo>
                    <a:cubicBezTo>
                      <a:pt x="64" y="133"/>
                      <a:pt x="68" y="130"/>
                      <a:pt x="68" y="126"/>
                    </a:cubicBezTo>
                    <a:lnTo>
                      <a:pt x="68" y="7"/>
                    </a:lnTo>
                    <a:close/>
                  </a:path>
                </a:pathLst>
              </a:custGeom>
              <a:noFill/>
              <a:ln w="190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8"/>
              <p:cNvSpPr>
                <a:spLocks noChangeShapeType="1"/>
              </p:cNvSpPr>
              <p:nvPr/>
            </p:nvSpPr>
            <p:spPr bwMode="auto">
              <a:xfrm>
                <a:off x="6602412" y="4333558"/>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9"/>
              <p:cNvSpPr>
                <a:spLocks noChangeShapeType="1"/>
              </p:cNvSpPr>
              <p:nvPr/>
            </p:nvSpPr>
            <p:spPr bwMode="auto">
              <a:xfrm>
                <a:off x="6602412" y="3919163"/>
                <a:ext cx="255588" cy="0"/>
              </a:xfrm>
              <a:prstGeom prst="line">
                <a:avLst/>
              </a:prstGeom>
              <a:noFill/>
              <a:ln w="19050" cap="flat">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8" name="Oval 27"/>
            <p:cNvSpPr/>
            <p:nvPr/>
          </p:nvSpPr>
          <p:spPr>
            <a:xfrm>
              <a:off x="6208084" y="5849422"/>
              <a:ext cx="423346" cy="423346"/>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Picture Placeholder 4"/>
          <p:cNvSpPr>
            <a:spLocks noGrp="1"/>
          </p:cNvSpPr>
          <p:nvPr>
            <p:ph type="pic" sz="quarter" idx="10" hasCustomPrompt="1"/>
          </p:nvPr>
        </p:nvSpPr>
        <p:spPr>
          <a:xfrm>
            <a:off x="2034931" y="1820021"/>
            <a:ext cx="2100936" cy="3680263"/>
          </a:xfrm>
          <a:noFill/>
        </p:spPr>
        <p:txBody>
          <a:bodyPr/>
          <a:lstStyle>
            <a:lvl1pPr>
              <a:defRPr>
                <a:solidFill>
                  <a:schemeClr val="tx1"/>
                </a:solidFill>
              </a:defRPr>
            </a:lvl1pPr>
          </a:lstStyle>
          <a:p>
            <a:r>
              <a:rPr lang="en-US" dirty="0"/>
              <a:t>Click icon to insert photo.</a:t>
            </a:r>
          </a:p>
        </p:txBody>
      </p:sp>
      <p:sp>
        <p:nvSpPr>
          <p:cNvPr id="33" name="Picture Placeholder 4"/>
          <p:cNvSpPr>
            <a:spLocks noGrp="1"/>
          </p:cNvSpPr>
          <p:nvPr>
            <p:ph type="pic" sz="quarter" idx="12" hasCustomPrompt="1"/>
          </p:nvPr>
        </p:nvSpPr>
        <p:spPr>
          <a:xfrm>
            <a:off x="5147694" y="1820021"/>
            <a:ext cx="2100936" cy="3680263"/>
          </a:xfrm>
          <a:noFill/>
        </p:spPr>
        <p:txBody>
          <a:bodyPr/>
          <a:lstStyle>
            <a:lvl1pPr>
              <a:defRPr>
                <a:solidFill>
                  <a:schemeClr val="tx1"/>
                </a:solidFill>
              </a:defRPr>
            </a:lvl1pPr>
          </a:lstStyle>
          <a:p>
            <a:r>
              <a:rPr lang="en-US" dirty="0"/>
              <a:t>Click icon to insert photo.</a:t>
            </a:r>
          </a:p>
        </p:txBody>
      </p:sp>
      <p:sp>
        <p:nvSpPr>
          <p:cNvPr id="34" name="Picture Placeholder 4"/>
          <p:cNvSpPr>
            <a:spLocks noGrp="1"/>
          </p:cNvSpPr>
          <p:nvPr>
            <p:ph type="pic" sz="quarter" idx="13" hasCustomPrompt="1"/>
          </p:nvPr>
        </p:nvSpPr>
        <p:spPr>
          <a:xfrm>
            <a:off x="8260459" y="1820021"/>
            <a:ext cx="2100936" cy="3680263"/>
          </a:xfrm>
          <a:noFill/>
        </p:spPr>
        <p:txBody>
          <a:bodyPr/>
          <a:lstStyle>
            <a:lvl1pPr>
              <a:defRPr>
                <a:solidFill>
                  <a:schemeClr val="tx1"/>
                </a:solidFill>
              </a:defRPr>
            </a:lvl1pPr>
          </a:lstStyle>
          <a:p>
            <a:r>
              <a:rPr lang="en-US" dirty="0"/>
              <a:t>Click icon to insert photo.</a:t>
            </a:r>
          </a:p>
        </p:txBody>
      </p:sp>
    </p:spTree>
    <p:extLst>
      <p:ext uri="{BB962C8B-B14F-4D97-AF65-F5344CB8AC3E}">
        <p14:creationId xmlns:p14="http://schemas.microsoft.com/office/powerpoint/2010/main" val="166384784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gradFill>
          <a:gsLst>
            <a:gs pos="0">
              <a:schemeClr val="bg2">
                <a:lumMod val="40000"/>
                <a:lumOff val="60000"/>
              </a:schemeClr>
            </a:gs>
            <a:gs pos="50000">
              <a:schemeClr val="bg2">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640080" y="365760"/>
            <a:ext cx="10908792" cy="615553"/>
          </a:xfrm>
        </p:spPr>
        <p:txBody>
          <a:bodyPr/>
          <a:lstStyle/>
          <a:p>
            <a:r>
              <a:rPr lang="en-US"/>
              <a:t>Click to edit Master title style</a:t>
            </a:r>
            <a:endParaRPr lang="en-US" dirty="0"/>
          </a:p>
        </p:txBody>
      </p:sp>
      <p:pic>
        <p:nvPicPr>
          <p:cNvPr id="6"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10" name="TextBox 9"/>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374292202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bg>
      <p:bgPr>
        <a:gradFill>
          <a:gsLst>
            <a:gs pos="0">
              <a:schemeClr val="bg2">
                <a:lumMod val="40000"/>
                <a:lumOff val="60000"/>
              </a:schemeClr>
            </a:gs>
            <a:gs pos="50000">
              <a:schemeClr val="bg2">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pic>
        <p:nvPicPr>
          <p:cNvPr id="8"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9" name="TextBox 8"/>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344659295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randing Slide 2">
    <p:bg bwMode="ltGray">
      <p:bgPr>
        <a:gradFill>
          <a:gsLst>
            <a:gs pos="0">
              <a:srgbClr val="0078C9"/>
            </a:gs>
            <a:gs pos="100000">
              <a:srgbClr val="0A58AA"/>
            </a:gs>
          </a:gsLst>
          <a:lin ang="5340000" scaled="1"/>
        </a:gra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369830" y="1630031"/>
            <a:ext cx="3439640" cy="359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5" name="TextBox 4"/>
          <p:cNvSpPr txBox="1"/>
          <p:nvPr userDrawn="1"/>
        </p:nvSpPr>
        <p:spPr>
          <a:xfrm>
            <a:off x="439391" y="6333166"/>
            <a:ext cx="11471564" cy="451263"/>
          </a:xfrm>
          <a:prstGeom prst="rect">
            <a:avLst/>
          </a:prstGeom>
          <a:noFill/>
        </p:spPr>
        <p:txBody>
          <a:bodyPr wrap="square"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baseline="0" dirty="0">
                <a:solidFill>
                  <a:srgbClr val="2989F3"/>
                </a:solidFill>
                <a:latin typeface="+mn-lt"/>
                <a:ea typeface="+mn-ea"/>
                <a:cs typeface="+mn-cs"/>
              </a:rPr>
              <a:t>©2016 Concur, all rights reserved. Concur is a registered trademark of Concur Technologies, Inc. All other company and product names are the property of their respective manufacturers. Specifications and other details listed are accurate as of printing, but may change without notice.</a:t>
            </a:r>
          </a:p>
        </p:txBody>
      </p:sp>
    </p:spTree>
    <p:extLst>
      <p:ext uri="{BB962C8B-B14F-4D97-AF65-F5344CB8AC3E}">
        <p14:creationId xmlns:p14="http://schemas.microsoft.com/office/powerpoint/2010/main" val="28649570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p:bg bwMode="ltGray">
      <p:bgPr>
        <a:solidFill>
          <a:schemeClr val="accent1"/>
        </a:solidFill>
        <a:effectLst/>
      </p:bgPr>
    </p:bg>
    <p:spTree>
      <p:nvGrpSpPr>
        <p:cNvPr id="1" name=""/>
        <p:cNvGrpSpPr/>
        <p:nvPr/>
      </p:nvGrpSpPr>
      <p:grpSpPr>
        <a:xfrm>
          <a:off x="0" y="0"/>
          <a:ext cx="0" cy="0"/>
          <a:chOff x="0" y="0"/>
          <a:chExt cx="0" cy="0"/>
        </a:xfrm>
      </p:grpSpPr>
      <p:pic>
        <p:nvPicPr>
          <p:cNvPr id="3" name="Picture 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44888" y="2434135"/>
            <a:ext cx="6099048" cy="198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Tree>
    <p:extLst>
      <p:ext uri="{BB962C8B-B14F-4D97-AF65-F5344CB8AC3E}">
        <p14:creationId xmlns:p14="http://schemas.microsoft.com/office/powerpoint/2010/main" val="1494676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162" y="2130426"/>
            <a:ext cx="10360501" cy="1470025"/>
          </a:xfrm>
        </p:spPr>
        <p:txBody>
          <a:bodyPr/>
          <a:lstStyle/>
          <a:p>
            <a:r>
              <a:rPr lang="en-US" dirty="0"/>
              <a:t>Click to edit master title style</a:t>
            </a:r>
          </a:p>
        </p:txBody>
      </p:sp>
      <p:sp>
        <p:nvSpPr>
          <p:cNvPr id="3" name="Subtitle 2"/>
          <p:cNvSpPr>
            <a:spLocks noGrp="1"/>
          </p:cNvSpPr>
          <p:nvPr>
            <p:ph type="subTitle" idx="1"/>
          </p:nvPr>
        </p:nvSpPr>
        <p:spPr>
          <a:xfrm>
            <a:off x="914400" y="3886200"/>
            <a:ext cx="8532178" cy="1752600"/>
          </a:xfrm>
        </p:spPr>
        <p:txBody>
          <a:bodyPr/>
          <a:lstStyle>
            <a:lvl1pPr marL="0" indent="0" algn="l">
              <a:buNone/>
              <a:defRPr>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TextBox 7"/>
          <p:cNvSpPr txBox="1"/>
          <p:nvPr userDrawn="1"/>
        </p:nvSpPr>
        <p:spPr>
          <a:xfrm>
            <a:off x="10590612" y="6396236"/>
            <a:ext cx="1092258"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pic>
        <p:nvPicPr>
          <p:cNvPr id="9"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206144"/>
      </p:ext>
    </p:extLst>
  </p:cSld>
  <p:clrMapOvr>
    <a:masterClrMapping/>
  </p:clrMapOvr>
  <p:transition>
    <p:fade/>
  </p:transition>
  <p:extLst mod="1">
    <p:ext uri="{DCECCB84-F9BA-43D5-87BE-67443E8EF086}">
      <p15:sldGuideLst xmlns:p15="http://schemas.microsoft.com/office/powerpoint/2012/main">
        <p15:guide id="1" pos="287"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Blue Insert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88825" cy="6858000"/>
          </a:xfrm>
        </p:spPr>
        <p:txBody>
          <a:bodyPr/>
          <a:lstStyle>
            <a:lvl1pPr>
              <a:defRPr b="0"/>
            </a:lvl1pPr>
          </a:lstStyle>
          <a:p>
            <a:r>
              <a:rPr lang="en-US" dirty="0"/>
              <a:t>Click icon to add photo and then click Send to Back button. </a:t>
            </a:r>
            <a:br>
              <a:rPr lang="en-US" dirty="0"/>
            </a:br>
            <a:r>
              <a:rPr lang="en-US" dirty="0"/>
              <a:t>See slide #13 for an example.</a:t>
            </a:r>
          </a:p>
        </p:txBody>
      </p:sp>
      <p:sp>
        <p:nvSpPr>
          <p:cNvPr id="3" name="Text Placeholder 2"/>
          <p:cNvSpPr>
            <a:spLocks noGrp="1"/>
          </p:cNvSpPr>
          <p:nvPr>
            <p:ph type="body" sz="quarter" idx="11"/>
          </p:nvPr>
        </p:nvSpPr>
        <p:spPr>
          <a:xfrm>
            <a:off x="0" y="3534100"/>
            <a:ext cx="10369550" cy="1482725"/>
          </a:xfrm>
          <a:solidFill>
            <a:schemeClr val="tx2">
              <a:alpha val="80000"/>
            </a:schemeClr>
          </a:solidFill>
        </p:spPr>
        <p:txBody>
          <a:bodyPr lIns="640080" anchor="ctr"/>
          <a:lstStyle>
            <a:lvl1pPr marL="0" indent="0">
              <a:buNone/>
              <a:defRPr sz="4000" b="0">
                <a:solidFill>
                  <a:schemeClr val="bg1"/>
                </a:solidFill>
              </a:defRPr>
            </a:lvl1pPr>
          </a:lstStyle>
          <a:p>
            <a:pPr lvl="0"/>
            <a:r>
              <a:rPr lang="en-US"/>
              <a:t>Click to edit Master text styles</a:t>
            </a:r>
          </a:p>
        </p:txBody>
      </p:sp>
      <p:sp>
        <p:nvSpPr>
          <p:cNvPr id="6" name="TextBox 5"/>
          <p:cNvSpPr txBox="1"/>
          <p:nvPr userDrawn="1"/>
        </p:nvSpPr>
        <p:spPr>
          <a:xfrm>
            <a:off x="10590612" y="6396236"/>
            <a:ext cx="1092258"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pic>
        <p:nvPicPr>
          <p:cNvPr id="7"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819533"/>
      </p:ext>
    </p:extLst>
  </p:cSld>
  <p:clrMapOvr>
    <a:masterClrMapping/>
  </p:clrMapOvr>
  <p:transition>
    <p:fade/>
  </p:transition>
  <p:extLst mod="1">
    <p:ext uri="{DCECCB84-F9BA-43D5-87BE-67443E8EF086}">
      <p15:sldGuideLst xmlns:p15="http://schemas.microsoft.com/office/powerpoint/2012/main">
        <p15:guide id="1" pos="28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White Insert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88825" cy="6858000"/>
          </a:xfrm>
        </p:spPr>
        <p:txBody>
          <a:bodyPr/>
          <a:lstStyle>
            <a:lvl1pPr>
              <a:defRPr b="0"/>
            </a:lvl1pPr>
          </a:lstStyle>
          <a:p>
            <a:r>
              <a:rPr lang="en-US" dirty="0"/>
              <a:t>Click icon to add photo and then click Send to Back button. </a:t>
            </a:r>
            <a:br>
              <a:rPr lang="en-US" dirty="0"/>
            </a:br>
            <a:r>
              <a:rPr lang="en-US" dirty="0"/>
              <a:t>See slide #13 for an example.</a:t>
            </a:r>
          </a:p>
        </p:txBody>
      </p:sp>
      <p:sp>
        <p:nvSpPr>
          <p:cNvPr id="3" name="Text Placeholder 2"/>
          <p:cNvSpPr>
            <a:spLocks noGrp="1"/>
          </p:cNvSpPr>
          <p:nvPr>
            <p:ph type="body" sz="quarter" idx="11"/>
          </p:nvPr>
        </p:nvSpPr>
        <p:spPr>
          <a:xfrm>
            <a:off x="0" y="3534100"/>
            <a:ext cx="10369550" cy="1482725"/>
          </a:xfrm>
          <a:solidFill>
            <a:schemeClr val="bg1">
              <a:alpha val="80000"/>
            </a:schemeClr>
          </a:solidFill>
        </p:spPr>
        <p:txBody>
          <a:bodyPr lIns="640080" anchor="ctr"/>
          <a:lstStyle>
            <a:lvl1pPr marL="0" indent="0">
              <a:buNone/>
              <a:defRPr sz="4000" b="0">
                <a:solidFill>
                  <a:schemeClr val="accent1"/>
                </a:solidFill>
              </a:defRPr>
            </a:lvl1pPr>
          </a:lstStyle>
          <a:p>
            <a:pPr lvl="0"/>
            <a:r>
              <a:rPr lang="en-US"/>
              <a:t>Click to edit Master text styles</a:t>
            </a:r>
          </a:p>
        </p:txBody>
      </p:sp>
      <p:sp>
        <p:nvSpPr>
          <p:cNvPr id="6" name="TextBox 5"/>
          <p:cNvSpPr txBox="1"/>
          <p:nvPr userDrawn="1"/>
        </p:nvSpPr>
        <p:spPr>
          <a:xfrm>
            <a:off x="10590612" y="6396236"/>
            <a:ext cx="1092258"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pic>
        <p:nvPicPr>
          <p:cNvPr id="7"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510145"/>
      </p:ext>
    </p:extLst>
  </p:cSld>
  <p:clrMapOvr>
    <a:masterClrMapping/>
  </p:clrMapOvr>
  <p:transition>
    <p:fade/>
  </p:transition>
  <p:extLst mod="1">
    <p:ext uri="{DCECCB84-F9BA-43D5-87BE-67443E8EF086}">
      <p15:sldGuideLst xmlns:p15="http://schemas.microsoft.com/office/powerpoint/2012/main">
        <p15:guide id="1" pos="28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40080" y="1371600"/>
            <a:ext cx="10908792" cy="4690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pic>
        <p:nvPicPr>
          <p:cNvPr id="7"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25468200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userDrawn="1">
            <p:ph type="body" idx="1"/>
          </p:nvPr>
        </p:nvSpPr>
        <p:spPr>
          <a:xfrm>
            <a:off x="640080" y="1371600"/>
            <a:ext cx="5385514" cy="454659"/>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userDrawn="1">
            <p:ph sz="half" idx="2"/>
          </p:nvPr>
        </p:nvSpPr>
        <p:spPr>
          <a:xfrm>
            <a:off x="640080" y="1859279"/>
            <a:ext cx="5385514" cy="42028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userDrawn="1">
            <p:ph type="body" sz="quarter" idx="3"/>
          </p:nvPr>
        </p:nvSpPr>
        <p:spPr>
          <a:xfrm>
            <a:off x="6161242" y="1389381"/>
            <a:ext cx="5387630" cy="454659"/>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userDrawn="1">
            <p:ph sz="quarter" idx="4"/>
          </p:nvPr>
        </p:nvSpPr>
        <p:spPr>
          <a:xfrm>
            <a:off x="6161242" y="1859279"/>
            <a:ext cx="5387630" cy="42028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userDrawn="1">
            <p:ph type="title"/>
          </p:nvPr>
        </p:nvSpPr>
        <p:spPr>
          <a:xfrm>
            <a:off x="640080" y="365760"/>
            <a:ext cx="10908792" cy="615553"/>
          </a:xfrm>
        </p:spPr>
        <p:txBody>
          <a:bodyPr/>
          <a:lstStyle/>
          <a:p>
            <a:r>
              <a:rPr lang="en-US"/>
              <a:t>Click to edit Master title style</a:t>
            </a:r>
            <a:endParaRPr lang="en-US" dirty="0"/>
          </a:p>
        </p:txBody>
      </p:sp>
      <p:pic>
        <p:nvPicPr>
          <p:cNvPr id="11"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14" name="TextBox 13"/>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121236956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userDrawn="1">
            <p:ph type="title"/>
          </p:nvPr>
        </p:nvSpPr>
        <p:spPr/>
        <p:txBody>
          <a:bodyPr/>
          <a:lstStyle/>
          <a:p>
            <a:r>
              <a:rPr lang="en-US"/>
              <a:t>Click to edit Master title style</a:t>
            </a:r>
            <a:endParaRPr lang="en-US" dirty="0"/>
          </a:p>
        </p:txBody>
      </p:sp>
      <p:pic>
        <p:nvPicPr>
          <p:cNvPr id="6"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3898" y="6406577"/>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1" hasCustomPrompt="1"/>
          </p:nvPr>
        </p:nvSpPr>
        <p:spPr>
          <a:xfrm>
            <a:off x="2101933" y="6347202"/>
            <a:ext cx="8769268" cy="297436"/>
          </a:xfrm>
        </p:spPr>
        <p:txBody>
          <a:bodyPr anchor="b"/>
          <a:lstStyle>
            <a:lvl1pPr marL="0" indent="0" algn="r">
              <a:buNone/>
              <a:defRPr sz="1200">
                <a:solidFill>
                  <a:schemeClr val="bg2">
                    <a:lumMod val="50000"/>
                  </a:schemeClr>
                </a:solidFill>
              </a:defRPr>
            </a:lvl1pPr>
          </a:lstStyle>
          <a:p>
            <a:pPr lvl="0"/>
            <a:r>
              <a:rPr lang="en-US" dirty="0"/>
              <a:t>If footnotes, please add here.</a:t>
            </a:r>
          </a:p>
        </p:txBody>
      </p:sp>
      <p:sp>
        <p:nvSpPr>
          <p:cNvPr id="10" name="TextBox 9"/>
          <p:cNvSpPr txBox="1"/>
          <p:nvPr userDrawn="1"/>
        </p:nvSpPr>
        <p:spPr>
          <a:xfrm>
            <a:off x="10871200" y="6396236"/>
            <a:ext cx="811670"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2062353757"/>
      </p:ext>
    </p:extLst>
  </p:cSld>
  <p:clrMapOvr>
    <a:masterClrMapping/>
  </p:clrMapOvr>
  <p:transition>
    <p:fade/>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65760"/>
            <a:ext cx="10908792" cy="615553"/>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0080" y="1371600"/>
            <a:ext cx="10908792" cy="452596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17407"/>
      </p:ext>
    </p:extLst>
  </p:cSld>
  <p:clrMap bg1="lt1" tx1="dk1" bg2="lt2" tx2="dk2" accent1="accent1" accent2="accent2" accent3="accent3" accent4="accent4" accent5="accent5" accent6="accent6" hlink="hlink" folHlink="folHlink"/>
  <p:sldLayoutIdLst>
    <p:sldLayoutId id="2147483695" r:id="rId1"/>
    <p:sldLayoutId id="2147483657" r:id="rId2"/>
    <p:sldLayoutId id="2147483658" r:id="rId3"/>
    <p:sldLayoutId id="2147483649" r:id="rId4"/>
    <p:sldLayoutId id="2147483691" r:id="rId5"/>
    <p:sldLayoutId id="2147483693" r:id="rId6"/>
    <p:sldLayoutId id="2147483650" r:id="rId7"/>
    <p:sldLayoutId id="2147483653" r:id="rId8"/>
    <p:sldLayoutId id="2147483654" r:id="rId9"/>
    <p:sldLayoutId id="2147483655" r:id="rId10"/>
    <p:sldLayoutId id="2147483703" r:id="rId11"/>
    <p:sldLayoutId id="2147483704" r:id="rId12"/>
    <p:sldLayoutId id="2147483690" r:id="rId13"/>
    <p:sldLayoutId id="2147483692" r:id="rId14"/>
  </p:sldLayoutIdLst>
  <p:transition>
    <p:fade/>
  </p:transition>
  <p:txStyles>
    <p:titleStyle>
      <a:lvl1pPr algn="l" defTabSz="914400" rtl="0" eaLnBrk="1" latinLnBrk="0" hangingPunct="1">
        <a:spcBef>
          <a:spcPct val="0"/>
        </a:spcBef>
        <a:buNone/>
        <a:defRPr sz="4000" b="0" kern="1200">
          <a:solidFill>
            <a:schemeClr val="accent1"/>
          </a:solidFill>
          <a:latin typeface="+mj-lt"/>
          <a:ea typeface="+mj-ea"/>
          <a:cs typeface="+mj-cs"/>
        </a:defRPr>
      </a:lvl1pPr>
    </p:titleStyle>
    <p:bodyStyle>
      <a:lvl1pPr marL="342900" indent="-342900" algn="l" defTabSz="914400" rtl="0" eaLnBrk="1" latinLnBrk="0" hangingPunct="1">
        <a:spcBef>
          <a:spcPct val="20000"/>
        </a:spcBef>
        <a:buClr>
          <a:schemeClr val="accent1"/>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A4A3A4"/>
          </p15:clr>
        </p15:guide>
        <p15:guide id="2" orient="horz" pos="2160" userDrawn="1">
          <p15:clr>
            <a:srgbClr val="A4A3A4"/>
          </p15:clr>
        </p15:guide>
        <p15:guide id="3" orient="horz" pos="221" userDrawn="1">
          <p15:clr>
            <a:srgbClr val="A4A3A4"/>
          </p15:clr>
        </p15:guide>
        <p15:guide id="4" orient="horz" pos="858" userDrawn="1">
          <p15:clr>
            <a:srgbClr val="A4A3A4"/>
          </p15:clr>
        </p15:guide>
        <p15:guide id="5" orient="horz" pos="3936" userDrawn="1">
          <p15:clr>
            <a:srgbClr val="A4A3A4"/>
          </p15:clr>
        </p15:guide>
        <p15:guide id="6" pos="392" userDrawn="1">
          <p15:clr>
            <a:srgbClr val="A4A3A4"/>
          </p15:clr>
        </p15:guide>
        <p15:guide id="7" pos="7286"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ww.w3.org/TR/wai-aria/rdf_model.png" TargetMode="Externa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section508.gov/" TargetMode="External"/><Relationship Id="rId4" Type="http://schemas.openxmlformats.org/officeDocument/2006/relationships/hyperlink" Target="https://www.w3.org/TR/WCAG20/" TargetMode="External"/><Relationship Id="rId5" Type="http://schemas.openxmlformats.org/officeDocument/2006/relationships/hyperlink" Target="https://www.w3.org/WAI/" TargetMode="External"/><Relationship Id="rId6" Type="http://schemas.openxmlformats.org/officeDocument/2006/relationships/hyperlink" Target="http://oaa-accessibility.org/" TargetMode="External"/><Relationship Id="rId7" Type="http://schemas.openxmlformats.org/officeDocument/2006/relationships/hyperlink" Target="http://webaim.org/resources/" TargetMode="External"/><Relationship Id="rId8" Type="http://schemas.openxmlformats.org/officeDocument/2006/relationships/hyperlink" Target="https://www.w3.org/standards/webdesign/accessibility" TargetMode="External"/><Relationship Id="rId9" Type="http://schemas.openxmlformats.org/officeDocument/2006/relationships/hyperlink" Target="https://developer.mozilla.org/en-US/docs/Web/Accessibility" TargetMode="External"/><Relationship Id="rId10" Type="http://schemas.openxmlformats.org/officeDocument/2006/relationships/hyperlink" Target="http://a11yproject.com/" TargetMode="External"/><Relationship Id="rId11" Type="http://schemas.openxmlformats.org/officeDocument/2006/relationships/hyperlink" Target="http://webaim.org/resources/shortcuts/jaws" TargetMode="External"/><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hyperlink" Target="http://www.w3.org/WAI/PF/aria/" TargetMode="External"/><Relationship Id="rId4" Type="http://schemas.openxmlformats.org/officeDocument/2006/relationships/hyperlink" Target="https://www.w3.org/TR/wai-aria/rdf_model.html" TargetMode="External"/><Relationship Id="rId1" Type="http://schemas.openxmlformats.org/officeDocument/2006/relationships/slideLayout" Target="../slideLayouts/slideLayout9.xml"/><Relationship Id="rId2" Type="http://schemas.openxmlformats.org/officeDocument/2006/relationships/hyperlink" Target="http://www.w3.org/TR/aria-in-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www.census.gov/prod/2010pubs/acsbr09-12.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9416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Description</a:t>
            </a:r>
          </a:p>
        </p:txBody>
      </p:sp>
      <p:sp>
        <p:nvSpPr>
          <p:cNvPr id="5" name="Content Placeholder 4"/>
          <p:cNvSpPr>
            <a:spLocks noGrp="1"/>
          </p:cNvSpPr>
          <p:nvPr>
            <p:ph sz="half" idx="2"/>
          </p:nvPr>
        </p:nvSpPr>
        <p:spPr/>
        <p:txBody>
          <a:bodyPr/>
          <a:lstStyle/>
          <a:p>
            <a:r>
              <a:rPr lang="en-US" dirty="0"/>
              <a:t>People with motor impairments typically use a wide range of assistive technology from specialized keyboards, to eye trackers, to using single buttons to navigate their computer.</a:t>
            </a:r>
          </a:p>
        </p:txBody>
      </p:sp>
      <p:sp>
        <p:nvSpPr>
          <p:cNvPr id="3" name="Text Placeholder 2"/>
          <p:cNvSpPr>
            <a:spLocks noGrp="1"/>
          </p:cNvSpPr>
          <p:nvPr>
            <p:ph type="body" sz="quarter" idx="3"/>
          </p:nvPr>
        </p:nvSpPr>
        <p:spPr/>
        <p:txBody>
          <a:bodyPr/>
          <a:lstStyle/>
          <a:p>
            <a:r>
              <a:rPr lang="en-US" dirty="0"/>
              <a:t>Technologies / Techniques</a:t>
            </a:r>
          </a:p>
          <a:p>
            <a:endParaRPr lang="en-US" dirty="0"/>
          </a:p>
        </p:txBody>
      </p:sp>
      <p:sp>
        <p:nvSpPr>
          <p:cNvPr id="7" name="Content Placeholder 6"/>
          <p:cNvSpPr>
            <a:spLocks noGrp="1"/>
          </p:cNvSpPr>
          <p:nvPr>
            <p:ph sz="quarter" idx="4"/>
          </p:nvPr>
        </p:nvSpPr>
        <p:spPr/>
        <p:txBody>
          <a:bodyPr/>
          <a:lstStyle/>
          <a:p>
            <a:r>
              <a:rPr lang="en-US" dirty="0"/>
              <a:t>Keyboard Navigation</a:t>
            </a:r>
          </a:p>
          <a:p>
            <a:r>
              <a:rPr lang="en-US" dirty="0"/>
              <a:t>Switch Navigation</a:t>
            </a:r>
          </a:p>
          <a:p>
            <a:r>
              <a:rPr lang="en-US" dirty="0"/>
              <a:t>Sip/Puff Navigation</a:t>
            </a:r>
          </a:p>
        </p:txBody>
      </p:sp>
      <p:sp>
        <p:nvSpPr>
          <p:cNvPr id="4" name="Title 3"/>
          <p:cNvSpPr>
            <a:spLocks noGrp="1"/>
          </p:cNvSpPr>
          <p:nvPr>
            <p:ph type="title"/>
          </p:nvPr>
        </p:nvSpPr>
        <p:spPr/>
        <p:txBody>
          <a:bodyPr/>
          <a:lstStyle/>
          <a:p>
            <a:r>
              <a:rPr lang="en-US" dirty="0"/>
              <a:t>Motor</a:t>
            </a:r>
          </a:p>
        </p:txBody>
      </p:sp>
      <p:sp>
        <p:nvSpPr>
          <p:cNvPr id="8" name="Text Placeholder 7"/>
          <p:cNvSpPr>
            <a:spLocks noGrp="1"/>
          </p:cNvSpPr>
          <p:nvPr>
            <p:ph type="body" sz="quarter" idx="11"/>
          </p:nvPr>
        </p:nvSpPr>
        <p:spPr/>
        <p:txBody>
          <a:bodyPr/>
          <a:lstStyle/>
          <a:p>
            <a:endParaRPr lang="en-US"/>
          </a:p>
        </p:txBody>
      </p:sp>
      <p:pic>
        <p:nvPicPr>
          <p:cNvPr id="6" name="Picture 5"/>
          <p:cNvPicPr>
            <a:picLocks noChangeAspect="1"/>
          </p:cNvPicPr>
          <p:nvPr/>
        </p:nvPicPr>
        <p:blipFill>
          <a:blip r:embed="rId3"/>
          <a:stretch>
            <a:fillRect/>
          </a:stretch>
        </p:blipFill>
        <p:spPr>
          <a:xfrm>
            <a:off x="6025594" y="4316075"/>
            <a:ext cx="5080000" cy="1168400"/>
          </a:xfrm>
          <a:prstGeom prst="rect">
            <a:avLst/>
          </a:prstGeom>
        </p:spPr>
      </p:pic>
    </p:spTree>
    <p:extLst>
      <p:ext uri="{BB962C8B-B14F-4D97-AF65-F5344CB8AC3E}">
        <p14:creationId xmlns:p14="http://schemas.microsoft.com/office/powerpoint/2010/main" val="5339762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Description</a:t>
            </a:r>
          </a:p>
        </p:txBody>
      </p:sp>
      <p:sp>
        <p:nvSpPr>
          <p:cNvPr id="5" name="Content Placeholder 4"/>
          <p:cNvSpPr>
            <a:spLocks noGrp="1"/>
          </p:cNvSpPr>
          <p:nvPr>
            <p:ph sz="half" idx="2"/>
          </p:nvPr>
        </p:nvSpPr>
        <p:spPr/>
        <p:txBody>
          <a:bodyPr/>
          <a:lstStyle/>
          <a:p>
            <a:r>
              <a:rPr lang="en-US" dirty="0"/>
              <a:t>Relates to the ease processing of information.</a:t>
            </a:r>
          </a:p>
          <a:p>
            <a:r>
              <a:rPr lang="en-US" dirty="0"/>
              <a:t>Drives development of simple workflows and less compel UI</a:t>
            </a:r>
          </a:p>
        </p:txBody>
      </p:sp>
      <p:sp>
        <p:nvSpPr>
          <p:cNvPr id="3" name="Text Placeholder 2"/>
          <p:cNvSpPr>
            <a:spLocks noGrp="1"/>
          </p:cNvSpPr>
          <p:nvPr>
            <p:ph type="body" sz="quarter" idx="3"/>
          </p:nvPr>
        </p:nvSpPr>
        <p:spPr/>
        <p:txBody>
          <a:bodyPr/>
          <a:lstStyle/>
          <a:p>
            <a:r>
              <a:rPr lang="en-US" dirty="0"/>
              <a:t>Technologies / Techniques</a:t>
            </a:r>
          </a:p>
          <a:p>
            <a:endParaRPr lang="en-US" dirty="0"/>
          </a:p>
        </p:txBody>
      </p:sp>
      <p:sp>
        <p:nvSpPr>
          <p:cNvPr id="7" name="Content Placeholder 6"/>
          <p:cNvSpPr>
            <a:spLocks noGrp="1"/>
          </p:cNvSpPr>
          <p:nvPr>
            <p:ph sz="quarter" idx="4"/>
          </p:nvPr>
        </p:nvSpPr>
        <p:spPr/>
        <p:txBody>
          <a:bodyPr/>
          <a:lstStyle/>
          <a:p>
            <a:r>
              <a:rPr lang="en-US" dirty="0"/>
              <a:t>N/A</a:t>
            </a:r>
          </a:p>
          <a:p>
            <a:r>
              <a:rPr lang="en-US" dirty="0"/>
              <a:t>Ease of use occurs in the design phase</a:t>
            </a:r>
          </a:p>
        </p:txBody>
      </p:sp>
      <p:sp>
        <p:nvSpPr>
          <p:cNvPr id="4" name="Title 3"/>
          <p:cNvSpPr>
            <a:spLocks noGrp="1"/>
          </p:cNvSpPr>
          <p:nvPr>
            <p:ph type="title"/>
          </p:nvPr>
        </p:nvSpPr>
        <p:spPr/>
        <p:txBody>
          <a:bodyPr/>
          <a:lstStyle/>
          <a:p>
            <a:r>
              <a:rPr lang="en-US" dirty="0"/>
              <a:t>Cognitive</a:t>
            </a:r>
            <a:br>
              <a:rPr lang="en-US" dirty="0"/>
            </a:br>
            <a:endParaRPr lang="en-US" dirty="0"/>
          </a:p>
        </p:txBody>
      </p:sp>
      <p:sp>
        <p:nvSpPr>
          <p:cNvPr id="8" name="Text Placeholder 7"/>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5345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9147"/>
          <a:stretch/>
        </p:blipFill>
        <p:spPr>
          <a:xfrm>
            <a:off x="0" y="-534003"/>
            <a:ext cx="12188825" cy="7392003"/>
          </a:xfrm>
        </p:spPr>
      </p:pic>
      <p:sp>
        <p:nvSpPr>
          <p:cNvPr id="6" name="Text Placeholder 5"/>
          <p:cNvSpPr>
            <a:spLocks noGrp="1"/>
          </p:cNvSpPr>
          <p:nvPr>
            <p:ph type="body" sz="quarter" idx="11"/>
          </p:nvPr>
        </p:nvSpPr>
        <p:spPr/>
        <p:txBody>
          <a:bodyPr/>
          <a:lstStyle/>
          <a:p>
            <a:r>
              <a:rPr lang="en-US" dirty="0"/>
              <a:t>How we Develop </a:t>
            </a:r>
            <a:r>
              <a:rPr lang="en-US" baseline="30000" dirty="0"/>
              <a:t>’and Test’</a:t>
            </a:r>
            <a:r>
              <a:rPr lang="en-US" dirty="0"/>
              <a:t> for Accessibility?</a:t>
            </a:r>
          </a:p>
        </p:txBody>
      </p:sp>
    </p:spTree>
    <p:extLst>
      <p:ext uri="{BB962C8B-B14F-4D97-AF65-F5344CB8AC3E}">
        <p14:creationId xmlns:p14="http://schemas.microsoft.com/office/powerpoint/2010/main" val="19869493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Standards for Accessibility</a:t>
            </a:r>
          </a:p>
        </p:txBody>
      </p:sp>
      <p:sp>
        <p:nvSpPr>
          <p:cNvPr id="3" name="Content Placeholder 2"/>
          <p:cNvSpPr>
            <a:spLocks noGrp="1"/>
          </p:cNvSpPr>
          <p:nvPr>
            <p:ph idx="1"/>
          </p:nvPr>
        </p:nvSpPr>
        <p:spPr/>
        <p:txBody>
          <a:bodyPr/>
          <a:lstStyle/>
          <a:p>
            <a:r>
              <a:rPr lang="en-US" dirty="0"/>
              <a:t>Section 508</a:t>
            </a:r>
          </a:p>
          <a:p>
            <a:pPr lvl="1"/>
            <a:r>
              <a:rPr lang="en-US" dirty="0"/>
              <a:t>Section within the Rehabilitation Act</a:t>
            </a:r>
          </a:p>
          <a:p>
            <a:pPr lvl="1"/>
            <a:r>
              <a:rPr lang="en-US" dirty="0"/>
              <a:t>Rehabilitation Act is an amendment of the ADA</a:t>
            </a:r>
          </a:p>
          <a:p>
            <a:pPr lvl="1"/>
            <a:r>
              <a:rPr lang="en-US" dirty="0"/>
              <a:t>Establishes requirements for electronic and information technology developed, maintained, procured, or used by employers</a:t>
            </a:r>
          </a:p>
          <a:p>
            <a:r>
              <a:rPr lang="en-US" dirty="0"/>
              <a:t>WCAG (Web Content Accessibility Guidelines)</a:t>
            </a:r>
          </a:p>
          <a:p>
            <a:pPr lvl="1"/>
            <a:r>
              <a:rPr lang="en-US" dirty="0"/>
              <a:t>Published by WAI (Web Accessibility Initiative) of the W3C</a:t>
            </a:r>
          </a:p>
          <a:p>
            <a:pPr lvl="1"/>
            <a:r>
              <a:rPr lang="en-US" dirty="0"/>
              <a:t>Set of guidelines to make content accessible</a:t>
            </a:r>
          </a:p>
          <a:p>
            <a:pPr lvl="1"/>
            <a:r>
              <a:rPr lang="en-US" dirty="0"/>
              <a:t>Current version is 2.0 (Published December 2008)</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957752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versus Context</a:t>
            </a:r>
          </a:p>
        </p:txBody>
      </p:sp>
      <p:sp>
        <p:nvSpPr>
          <p:cNvPr id="3" name="Content Placeholder 2"/>
          <p:cNvSpPr>
            <a:spLocks noGrp="1"/>
          </p:cNvSpPr>
          <p:nvPr>
            <p:ph idx="1"/>
          </p:nvPr>
        </p:nvSpPr>
        <p:spPr/>
        <p:txBody>
          <a:bodyPr/>
          <a:lstStyle/>
          <a:p>
            <a:r>
              <a:rPr lang="en-US" dirty="0"/>
              <a:t>Important to understand the difference between the two</a:t>
            </a:r>
          </a:p>
          <a:p>
            <a:r>
              <a:rPr lang="en-US" dirty="0"/>
              <a:t>Context describes a page and adds meaning based on hierarchy</a:t>
            </a:r>
          </a:p>
          <a:p>
            <a:r>
              <a:rPr lang="en-US" dirty="0"/>
              <a:t>Content is the visual rendering of content</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50805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Content Compared with Context</a:t>
            </a:r>
          </a:p>
        </p:txBody>
      </p:sp>
      <p:sp>
        <p:nvSpPr>
          <p:cNvPr id="10" name="Text Placeholder 9"/>
          <p:cNvSpPr>
            <a:spLocks noGrp="1"/>
          </p:cNvSpPr>
          <p:nvPr>
            <p:ph type="body" sz="quarter" idx="11"/>
          </p:nvPr>
        </p:nvSpPr>
        <p:spPr/>
        <p:txBody>
          <a:bodyPr/>
          <a:lstStyle/>
          <a:p>
            <a:endParaRPr lang="en-US"/>
          </a:p>
        </p:txBody>
      </p:sp>
      <p:pic>
        <p:nvPicPr>
          <p:cNvPr id="13" name="Content Placeholder 10"/>
          <p:cNvPicPr>
            <a:picLocks noGrp="1" noChangeAspect="1"/>
          </p:cNvPicPr>
          <p:nvPr>
            <p:ph idx="1"/>
          </p:nvPr>
        </p:nvPicPr>
        <p:blipFill rotWithShape="1">
          <a:blip r:embed="rId3">
            <a:extLst>
              <a:ext uri="{28A0092B-C50C-407E-A947-70E740481C1C}">
                <a14:useLocalDpi xmlns:a14="http://schemas.microsoft.com/office/drawing/2010/main" val="0"/>
              </a:ext>
            </a:extLst>
          </a:blip>
          <a:srcRect l="17418" t="27344" r="37582"/>
          <a:stretch/>
        </p:blipFill>
        <p:spPr>
          <a:xfrm>
            <a:off x="640080" y="1318726"/>
            <a:ext cx="4487408" cy="4691063"/>
          </a:xfr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29599"/>
          <a:stretch/>
        </p:blipFill>
        <p:spPr>
          <a:xfrm>
            <a:off x="6094476" y="1318726"/>
            <a:ext cx="4592075" cy="4828074"/>
          </a:xfrm>
          <a:prstGeom prst="rect">
            <a:avLst/>
          </a:prstGeom>
        </p:spPr>
      </p:pic>
    </p:spTree>
    <p:extLst>
      <p:ext uri="{BB962C8B-B14F-4D97-AF65-F5344CB8AC3E}">
        <p14:creationId xmlns:p14="http://schemas.microsoft.com/office/powerpoint/2010/main" val="1171082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Semantic Meaning</a:t>
            </a:r>
          </a:p>
        </p:txBody>
      </p:sp>
      <p:sp>
        <p:nvSpPr>
          <p:cNvPr id="9" name="Content Placeholder 8"/>
          <p:cNvSpPr>
            <a:spLocks noGrp="1"/>
          </p:cNvSpPr>
          <p:nvPr>
            <p:ph idx="1"/>
          </p:nvPr>
        </p:nvSpPr>
        <p:spPr/>
        <p:txBody>
          <a:bodyPr/>
          <a:lstStyle/>
          <a:p>
            <a:r>
              <a:rPr lang="en-US" dirty="0"/>
              <a:t>Section describes the content</a:t>
            </a:r>
          </a:p>
          <a:p>
            <a:r>
              <a:rPr lang="en-US" dirty="0"/>
              <a:t>Heading helps explain content in the heading</a:t>
            </a:r>
          </a:p>
          <a:p>
            <a:r>
              <a:rPr lang="en-US" dirty="0"/>
              <a:t>Paragraph allows us to understand where consumable text is present</a:t>
            </a:r>
          </a:p>
          <a:p>
            <a:endParaRPr lang="en-US" dirty="0"/>
          </a:p>
          <a:p>
            <a:r>
              <a:rPr lang="en-US" dirty="0"/>
              <a:t>&lt;section&gt; </a:t>
            </a:r>
          </a:p>
          <a:p>
            <a:pPr lvl="1"/>
            <a:r>
              <a:rPr lang="en-US" dirty="0"/>
              <a:t>&lt;h2&gt;All About Kittens&lt;/h2&gt; </a:t>
            </a:r>
          </a:p>
          <a:p>
            <a:pPr lvl="1"/>
            <a:r>
              <a:rPr lang="en-US" dirty="0"/>
              <a:t>&lt;p&gt;This paragraph will tell you all about kittens&lt;/p&gt; </a:t>
            </a:r>
          </a:p>
          <a:p>
            <a:r>
              <a:rPr lang="en-US" dirty="0"/>
              <a:t>&lt;/section&gt;</a:t>
            </a:r>
          </a:p>
          <a:p>
            <a:endParaRPr lang="en-US" dirty="0"/>
          </a:p>
        </p:txBody>
      </p:sp>
      <p:sp>
        <p:nvSpPr>
          <p:cNvPr id="10" name="Text Placeholder 9"/>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917173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p:txBody>
          <a:bodyPr/>
          <a:lstStyle/>
          <a:p>
            <a:r>
              <a:rPr lang="en-US" dirty="0"/>
              <a:t>Created by the W3C</a:t>
            </a:r>
          </a:p>
          <a:p>
            <a:r>
              <a:rPr lang="en-US" dirty="0"/>
              <a:t>Does not add browser functionality</a:t>
            </a:r>
          </a:p>
          <a:p>
            <a:pPr lvl="1"/>
            <a:r>
              <a:rPr lang="en-US" dirty="0"/>
              <a:t>Is an extra layer of description </a:t>
            </a:r>
          </a:p>
          <a:p>
            <a:r>
              <a:rPr lang="en-US" dirty="0"/>
              <a:t>Describes state of role of an element on the </a:t>
            </a:r>
            <a:r>
              <a:rPr lang="en-US" dirty="0" smtClean="0"/>
              <a:t>page</a:t>
            </a:r>
            <a:endParaRPr lang="en-US" dirty="0"/>
          </a:p>
        </p:txBody>
      </p:sp>
      <p:pic>
        <p:nvPicPr>
          <p:cNvPr id="12" name="Content Placeholder 11"/>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0945" t="10898" r="36649" b="7486"/>
          <a:stretch/>
        </p:blipFill>
        <p:spPr>
          <a:xfrm>
            <a:off x="6186488" y="1101283"/>
            <a:ext cx="5726112" cy="5261417"/>
          </a:xfrm>
        </p:spPr>
      </p:pic>
      <p:sp>
        <p:nvSpPr>
          <p:cNvPr id="4" name="Title 3"/>
          <p:cNvSpPr>
            <a:spLocks noGrp="1"/>
          </p:cNvSpPr>
          <p:nvPr>
            <p:ph type="title"/>
          </p:nvPr>
        </p:nvSpPr>
        <p:spPr/>
        <p:txBody>
          <a:bodyPr/>
          <a:lstStyle/>
          <a:p>
            <a:r>
              <a:rPr lang="en-US" dirty="0"/>
              <a:t>ARIA Markup (Assistive Rich Internet Applications)</a:t>
            </a:r>
          </a:p>
        </p:txBody>
      </p:sp>
      <p:sp>
        <p:nvSpPr>
          <p:cNvPr id="7" name="Action Button: Document 6">
            <a:hlinkClick r:id="rId4" highlightClick="1"/>
          </p:cNvPr>
          <p:cNvSpPr/>
          <p:nvPr/>
        </p:nvSpPr>
        <p:spPr>
          <a:xfrm>
            <a:off x="4495800" y="4552188"/>
            <a:ext cx="1529794" cy="1810512"/>
          </a:xfrm>
          <a:prstGeom prst="actionButtonDocumen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ARIA</a:t>
            </a:r>
            <a:endParaRPr lang="en-US" sz="2400" dirty="0" err="1" smtClean="0"/>
          </a:p>
        </p:txBody>
      </p:sp>
    </p:spTree>
    <p:extLst>
      <p:ext uri="{BB962C8B-B14F-4D97-AF65-F5344CB8AC3E}">
        <p14:creationId xmlns:p14="http://schemas.microsoft.com/office/powerpoint/2010/main" val="136504125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7633" y="3289300"/>
            <a:ext cx="2571667" cy="390287"/>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2" name="Rectangle 1"/>
          <p:cNvSpPr/>
          <p:nvPr/>
        </p:nvSpPr>
        <p:spPr>
          <a:xfrm>
            <a:off x="2381333" y="2806700"/>
            <a:ext cx="5111667" cy="482600"/>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8" name="Title 7"/>
          <p:cNvSpPr>
            <a:spLocks noGrp="1"/>
          </p:cNvSpPr>
          <p:nvPr>
            <p:ph type="title"/>
          </p:nvPr>
        </p:nvSpPr>
        <p:spPr/>
        <p:txBody>
          <a:bodyPr/>
          <a:lstStyle/>
          <a:p>
            <a:r>
              <a:rPr lang="en-US" dirty="0"/>
              <a:t>ARIA </a:t>
            </a:r>
            <a:r>
              <a:rPr lang="en-US" dirty="0" smtClean="0"/>
              <a:t>Example - Section</a:t>
            </a:r>
            <a:endParaRPr lang="en-US" dirty="0"/>
          </a:p>
        </p:txBody>
      </p:sp>
      <p:sp>
        <p:nvSpPr>
          <p:cNvPr id="9" name="Content Placeholder 8"/>
          <p:cNvSpPr>
            <a:spLocks noGrp="1"/>
          </p:cNvSpPr>
          <p:nvPr>
            <p:ph idx="1"/>
          </p:nvPr>
        </p:nvSpPr>
        <p:spPr>
          <a:xfrm>
            <a:off x="640080" y="2806700"/>
            <a:ext cx="10908792" cy="4690533"/>
          </a:xfrm>
        </p:spPr>
        <p:txBody>
          <a:bodyPr/>
          <a:lstStyle/>
          <a:p>
            <a:r>
              <a:rPr lang="en-US" dirty="0"/>
              <a:t>&lt;section aria-</a:t>
            </a:r>
            <a:r>
              <a:rPr lang="en-US" dirty="0" err="1"/>
              <a:t>labelledby</a:t>
            </a:r>
            <a:r>
              <a:rPr lang="en-US" dirty="0"/>
              <a:t>="</a:t>
            </a:r>
            <a:r>
              <a:rPr lang="en-US" dirty="0" err="1"/>
              <a:t>KittensHeader</a:t>
            </a:r>
            <a:r>
              <a:rPr lang="en-US" dirty="0"/>
              <a:t>"&gt; </a:t>
            </a:r>
          </a:p>
          <a:p>
            <a:pPr lvl="1"/>
            <a:r>
              <a:rPr lang="en-US" dirty="0"/>
              <a:t>&lt;h2 id="</a:t>
            </a:r>
            <a:r>
              <a:rPr lang="en-US" dirty="0" err="1"/>
              <a:t>KittensHeader</a:t>
            </a:r>
            <a:r>
              <a:rPr lang="en-US" dirty="0"/>
              <a:t>"&gt;All About Kittens&lt;/h2&gt; </a:t>
            </a:r>
          </a:p>
          <a:p>
            <a:pPr lvl="1"/>
            <a:r>
              <a:rPr lang="en-US" dirty="0"/>
              <a:t>&lt;p&gt;This paragraph will tell you all about kittens&lt;/p&gt; </a:t>
            </a:r>
          </a:p>
          <a:p>
            <a:r>
              <a:rPr lang="en-US" dirty="0"/>
              <a:t>&lt;/section&gt;</a:t>
            </a:r>
          </a:p>
        </p:txBody>
      </p:sp>
      <p:sp>
        <p:nvSpPr>
          <p:cNvPr id="10" name="Text Placeholder 9"/>
          <p:cNvSpPr>
            <a:spLocks noGrp="1"/>
          </p:cNvSpPr>
          <p:nvPr>
            <p:ph type="body" sz="quarter" idx="11"/>
          </p:nvPr>
        </p:nvSpPr>
        <p:spPr>
          <a:xfrm>
            <a:off x="2101933" y="8620502"/>
            <a:ext cx="8769268" cy="297436"/>
          </a:xfrm>
        </p:spPr>
        <p:txBody>
          <a:bodyPr/>
          <a:lstStyle/>
          <a:p>
            <a:endParaRPr lang="en-US"/>
          </a:p>
        </p:txBody>
      </p:sp>
      <p:sp>
        <p:nvSpPr>
          <p:cNvPr id="7" name="Content Placeholder 8"/>
          <p:cNvSpPr txBox="1">
            <a:spLocks/>
          </p:cNvSpPr>
          <p:nvPr/>
        </p:nvSpPr>
        <p:spPr>
          <a:xfrm>
            <a:off x="640080" y="1050482"/>
            <a:ext cx="10908792" cy="4690533"/>
          </a:xfrm>
          <a:prstGeom prst="rect">
            <a:avLst/>
          </a:prstGeom>
        </p:spPr>
        <p:txBody>
          <a:bodyPr vert="horz" lIns="0" tIns="0" rIns="0" bIns="0" rtlCol="0">
            <a:no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ARIA allows us to add more context to existing content</a:t>
            </a:r>
          </a:p>
          <a:p>
            <a:r>
              <a:rPr lang="en-US" dirty="0"/>
              <a:t>ARIA relates parts of content to create better descriptions</a:t>
            </a:r>
          </a:p>
        </p:txBody>
      </p:sp>
    </p:spTree>
    <p:extLst>
      <p:ext uri="{BB962C8B-B14F-4D97-AF65-F5344CB8AC3E}">
        <p14:creationId xmlns:p14="http://schemas.microsoft.com/office/powerpoint/2010/main" val="6805886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511633" y="2791509"/>
            <a:ext cx="2025567"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2" name="Rectangle 1"/>
          <p:cNvSpPr/>
          <p:nvPr/>
        </p:nvSpPr>
        <p:spPr>
          <a:xfrm>
            <a:off x="1644733" y="2299725"/>
            <a:ext cx="6508667"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1" name="Rectangle 10"/>
          <p:cNvSpPr/>
          <p:nvPr/>
        </p:nvSpPr>
        <p:spPr>
          <a:xfrm>
            <a:off x="8242300" y="2299725"/>
            <a:ext cx="2628901"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8" name="Title 7"/>
          <p:cNvSpPr>
            <a:spLocks noGrp="1"/>
          </p:cNvSpPr>
          <p:nvPr>
            <p:ph type="title"/>
          </p:nvPr>
        </p:nvSpPr>
        <p:spPr/>
        <p:txBody>
          <a:bodyPr/>
          <a:lstStyle/>
          <a:p>
            <a:r>
              <a:rPr lang="en-US" dirty="0"/>
              <a:t>ARIA </a:t>
            </a:r>
            <a:r>
              <a:rPr lang="en-US" dirty="0" smtClean="0"/>
              <a:t>Example </a:t>
            </a:r>
            <a:r>
              <a:rPr lang="mr-IN" dirty="0" smtClean="0"/>
              <a:t>–</a:t>
            </a:r>
            <a:r>
              <a:rPr lang="en-US" dirty="0" smtClean="0"/>
              <a:t> Spinner Infinite</a:t>
            </a:r>
            <a:endParaRPr lang="en-US" dirty="0"/>
          </a:p>
        </p:txBody>
      </p:sp>
      <p:sp>
        <p:nvSpPr>
          <p:cNvPr id="13" name="Rectangle 12"/>
          <p:cNvSpPr/>
          <p:nvPr/>
        </p:nvSpPr>
        <p:spPr>
          <a:xfrm>
            <a:off x="3702133" y="4381500"/>
            <a:ext cx="2495467" cy="305927"/>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9" name="Content Placeholder 8"/>
          <p:cNvSpPr>
            <a:spLocks noGrp="1"/>
          </p:cNvSpPr>
          <p:nvPr>
            <p:ph idx="1"/>
          </p:nvPr>
        </p:nvSpPr>
        <p:spPr>
          <a:xfrm>
            <a:off x="640080" y="2299725"/>
            <a:ext cx="10908792" cy="4690533"/>
          </a:xfrm>
        </p:spPr>
        <p:txBody>
          <a:bodyPr/>
          <a:lstStyle/>
          <a:p>
            <a:r>
              <a:rPr lang="en-US" dirty="0"/>
              <a:t>&lt;div aria-</a:t>
            </a:r>
            <a:r>
              <a:rPr lang="en-US" dirty="0" err="1"/>
              <a:t>describedby</a:t>
            </a:r>
            <a:r>
              <a:rPr lang="en-US" dirty="0"/>
              <a:t>="</a:t>
            </a:r>
            <a:r>
              <a:rPr lang="en-US" dirty="0" err="1"/>
              <a:t>mySpinner</a:t>
            </a:r>
            <a:r>
              <a:rPr lang="en-US" dirty="0"/>
              <a:t>-message" aria-live="polite" id="</a:t>
            </a:r>
            <a:r>
              <a:rPr lang="en-US" dirty="0" err="1"/>
              <a:t>mySpinner</a:t>
            </a:r>
            <a:r>
              <a:rPr lang="en-US" dirty="0"/>
              <a:t>" role="status</a:t>
            </a:r>
            <a:r>
              <a:rPr lang="en-US" dirty="0" smtClean="0"/>
              <a:t>"&gt;</a:t>
            </a:r>
          </a:p>
          <a:p>
            <a:pPr lvl="1"/>
            <a:r>
              <a:rPr lang="en-US" dirty="0" smtClean="0"/>
              <a:t>&lt;</a:t>
            </a:r>
            <a:r>
              <a:rPr lang="en-US" dirty="0"/>
              <a:t>div class="</a:t>
            </a:r>
            <a:r>
              <a:rPr lang="en-US" dirty="0" err="1"/>
              <a:t>cnqr</a:t>
            </a:r>
            <a:r>
              <a:rPr lang="en-US" dirty="0"/>
              <a:t>-spinner-box</a:t>
            </a:r>
            <a:r>
              <a:rPr lang="en-US" dirty="0" smtClean="0"/>
              <a:t>"&gt;</a:t>
            </a:r>
          </a:p>
          <a:p>
            <a:pPr lvl="2"/>
            <a:r>
              <a:rPr lang="en-US" dirty="0" smtClean="0"/>
              <a:t>&lt;</a:t>
            </a:r>
            <a:r>
              <a:rPr lang="en-US" dirty="0"/>
              <a:t>div class="</a:t>
            </a:r>
            <a:r>
              <a:rPr lang="en-US" dirty="0" err="1"/>
              <a:t>cnqr</a:t>
            </a:r>
            <a:r>
              <a:rPr lang="en-US" dirty="0"/>
              <a:t>-spinner-</a:t>
            </a:r>
            <a:r>
              <a:rPr lang="en-US" dirty="0" err="1"/>
              <a:t>animaton</a:t>
            </a:r>
            <a:r>
              <a:rPr lang="en-US" dirty="0"/>
              <a:t>"&gt;&lt;/div</a:t>
            </a:r>
            <a:r>
              <a:rPr lang="en-US" dirty="0" smtClean="0"/>
              <a:t>&gt;</a:t>
            </a:r>
          </a:p>
          <a:p>
            <a:pPr lvl="2"/>
            <a:r>
              <a:rPr lang="en-US" dirty="0" smtClean="0"/>
              <a:t>&lt;</a:t>
            </a:r>
            <a:r>
              <a:rPr lang="en-US" dirty="0"/>
              <a:t>div class="</a:t>
            </a:r>
            <a:r>
              <a:rPr lang="en-US" dirty="0" err="1"/>
              <a:t>cnqr</a:t>
            </a:r>
            <a:r>
              <a:rPr lang="en-US" dirty="0"/>
              <a:t>-spinner-message-box</a:t>
            </a:r>
            <a:r>
              <a:rPr lang="en-US" dirty="0" smtClean="0"/>
              <a:t>"&gt;</a:t>
            </a:r>
          </a:p>
          <a:p>
            <a:pPr lvl="3"/>
            <a:r>
              <a:rPr lang="en-US" dirty="0" smtClean="0"/>
              <a:t>&lt;</a:t>
            </a:r>
            <a:r>
              <a:rPr lang="en-US" dirty="0"/>
              <a:t>p class="h3" id="</a:t>
            </a:r>
            <a:r>
              <a:rPr lang="en-US" dirty="0" err="1"/>
              <a:t>mySpinner</a:t>
            </a:r>
            <a:r>
              <a:rPr lang="en-US" dirty="0"/>
              <a:t>-message"&gt;Loading...&lt;/p</a:t>
            </a:r>
            <a:r>
              <a:rPr lang="en-US" dirty="0" smtClean="0"/>
              <a:t>&gt;</a:t>
            </a:r>
          </a:p>
          <a:p>
            <a:pPr lvl="2"/>
            <a:r>
              <a:rPr lang="en-US" dirty="0" smtClean="0"/>
              <a:t>&lt;/</a:t>
            </a:r>
            <a:r>
              <a:rPr lang="en-US" dirty="0"/>
              <a:t>div</a:t>
            </a:r>
            <a:r>
              <a:rPr lang="en-US" dirty="0" smtClean="0"/>
              <a:t>&gt;</a:t>
            </a:r>
          </a:p>
          <a:p>
            <a:pPr lvl="1"/>
            <a:r>
              <a:rPr lang="en-US" dirty="0" smtClean="0"/>
              <a:t>&lt;/</a:t>
            </a:r>
            <a:r>
              <a:rPr lang="en-US" dirty="0"/>
              <a:t>div</a:t>
            </a:r>
            <a:r>
              <a:rPr lang="en-US" dirty="0" smtClean="0"/>
              <a:t>&gt;</a:t>
            </a:r>
          </a:p>
          <a:p>
            <a:r>
              <a:rPr lang="en-US" dirty="0" smtClean="0"/>
              <a:t>&lt;/</a:t>
            </a:r>
            <a:r>
              <a:rPr lang="en-US" dirty="0"/>
              <a:t>div&gt;</a:t>
            </a:r>
            <a:endParaRPr lang="en-US" dirty="0"/>
          </a:p>
        </p:txBody>
      </p:sp>
      <p:sp>
        <p:nvSpPr>
          <p:cNvPr id="10" name="Text Placeholder 9"/>
          <p:cNvSpPr>
            <a:spLocks noGrp="1"/>
          </p:cNvSpPr>
          <p:nvPr>
            <p:ph type="body" sz="quarter" idx="11"/>
          </p:nvPr>
        </p:nvSpPr>
        <p:spPr>
          <a:xfrm>
            <a:off x="2101933" y="8620502"/>
            <a:ext cx="8769268" cy="297436"/>
          </a:xfrm>
        </p:spPr>
        <p:txBody>
          <a:bodyPr/>
          <a:lstStyle/>
          <a:p>
            <a:endParaRPr lang="en-US"/>
          </a:p>
        </p:txBody>
      </p:sp>
      <p:sp>
        <p:nvSpPr>
          <p:cNvPr id="7" name="Content Placeholder 8"/>
          <p:cNvSpPr txBox="1">
            <a:spLocks/>
          </p:cNvSpPr>
          <p:nvPr/>
        </p:nvSpPr>
        <p:spPr>
          <a:xfrm>
            <a:off x="640080" y="1050482"/>
            <a:ext cx="10908792" cy="4690533"/>
          </a:xfrm>
          <a:prstGeom prst="rect">
            <a:avLst/>
          </a:prstGeom>
        </p:spPr>
        <p:txBody>
          <a:bodyPr vert="horz" lIns="0" tIns="0" rIns="0" bIns="0" rtlCol="0">
            <a:no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ARIA allows us to add more context to existing content</a:t>
            </a:r>
          </a:p>
          <a:p>
            <a:r>
              <a:rPr lang="en-US" sz="2000" dirty="0"/>
              <a:t>ARIA relates parts of content to create better </a:t>
            </a:r>
            <a:r>
              <a:rPr lang="en-US" sz="2000" dirty="0" smtClean="0"/>
              <a:t>descriptions</a:t>
            </a:r>
          </a:p>
          <a:p>
            <a:r>
              <a:rPr lang="en-US" sz="2000" dirty="0"/>
              <a:t>Use </a:t>
            </a:r>
            <a:r>
              <a:rPr lang="en-US" sz="2000" dirty="0" err="1" smtClean="0"/>
              <a:t>shortid</a:t>
            </a:r>
            <a:r>
              <a:rPr lang="en-US" sz="2000" dirty="0" smtClean="0"/>
              <a:t> library </a:t>
            </a:r>
            <a:r>
              <a:rPr lang="en-US" sz="2000" dirty="0"/>
              <a:t>when ID might not be </a:t>
            </a:r>
            <a:r>
              <a:rPr lang="en-US" sz="2000" dirty="0" smtClean="0"/>
              <a:t>provided</a:t>
            </a:r>
            <a:endParaRPr lang="en-US" sz="2000" dirty="0"/>
          </a:p>
        </p:txBody>
      </p:sp>
    </p:spTree>
    <p:extLst>
      <p:ext uri="{BB962C8B-B14F-4D97-AF65-F5344CB8AC3E}">
        <p14:creationId xmlns:p14="http://schemas.microsoft.com/office/powerpoint/2010/main" val="649185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Jeffrey </a:t>
            </a:r>
            <a:r>
              <a:rPr lang="en-US" dirty="0" smtClean="0"/>
              <a:t>Johnson</a:t>
            </a:r>
            <a:endParaRPr lang="en-US" dirty="0"/>
          </a:p>
        </p:txBody>
      </p:sp>
      <p:sp>
        <p:nvSpPr>
          <p:cNvPr id="3" name="Title 2"/>
          <p:cNvSpPr>
            <a:spLocks noGrp="1"/>
          </p:cNvSpPr>
          <p:nvPr>
            <p:ph type="ctrTitle"/>
          </p:nvPr>
        </p:nvSpPr>
        <p:spPr/>
        <p:txBody>
          <a:bodyPr/>
          <a:lstStyle/>
          <a:p>
            <a:r>
              <a:rPr lang="en-US" dirty="0"/>
              <a:t>React &amp; Accessibility</a:t>
            </a:r>
          </a:p>
        </p:txBody>
      </p:sp>
    </p:spTree>
    <p:extLst>
      <p:ext uri="{BB962C8B-B14F-4D97-AF65-F5344CB8AC3E}">
        <p14:creationId xmlns:p14="http://schemas.microsoft.com/office/powerpoint/2010/main" val="11063677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511633" y="2334309"/>
            <a:ext cx="2025567"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2" name="Rectangle 1"/>
          <p:cNvSpPr/>
          <p:nvPr/>
        </p:nvSpPr>
        <p:spPr>
          <a:xfrm>
            <a:off x="1644733" y="1842525"/>
            <a:ext cx="6508667"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1" name="Rectangle 10"/>
          <p:cNvSpPr/>
          <p:nvPr/>
        </p:nvSpPr>
        <p:spPr>
          <a:xfrm>
            <a:off x="8242300" y="1842525"/>
            <a:ext cx="2628901"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8" name="Title 7"/>
          <p:cNvSpPr>
            <a:spLocks noGrp="1"/>
          </p:cNvSpPr>
          <p:nvPr>
            <p:ph type="title"/>
          </p:nvPr>
        </p:nvSpPr>
        <p:spPr/>
        <p:txBody>
          <a:bodyPr/>
          <a:lstStyle/>
          <a:p>
            <a:r>
              <a:rPr lang="en-US" dirty="0"/>
              <a:t>ARIA </a:t>
            </a:r>
            <a:r>
              <a:rPr lang="en-US" dirty="0" smtClean="0"/>
              <a:t>Example </a:t>
            </a:r>
            <a:r>
              <a:rPr lang="mr-IN" dirty="0" smtClean="0"/>
              <a:t>–</a:t>
            </a:r>
            <a:r>
              <a:rPr lang="en-US" dirty="0" smtClean="0"/>
              <a:t> Spinner Definite</a:t>
            </a:r>
            <a:endParaRPr lang="en-US" dirty="0"/>
          </a:p>
        </p:txBody>
      </p:sp>
      <p:sp>
        <p:nvSpPr>
          <p:cNvPr id="10" name="Text Placeholder 9"/>
          <p:cNvSpPr>
            <a:spLocks noGrp="1"/>
          </p:cNvSpPr>
          <p:nvPr>
            <p:ph type="body" sz="quarter" idx="11"/>
          </p:nvPr>
        </p:nvSpPr>
        <p:spPr>
          <a:xfrm>
            <a:off x="2101933" y="8620502"/>
            <a:ext cx="8769268" cy="297436"/>
          </a:xfrm>
        </p:spPr>
        <p:txBody>
          <a:bodyPr/>
          <a:lstStyle/>
          <a:p>
            <a:endParaRPr lang="en-US"/>
          </a:p>
        </p:txBody>
      </p:sp>
      <p:sp>
        <p:nvSpPr>
          <p:cNvPr id="7" name="Content Placeholder 8"/>
          <p:cNvSpPr txBox="1">
            <a:spLocks/>
          </p:cNvSpPr>
          <p:nvPr/>
        </p:nvSpPr>
        <p:spPr>
          <a:xfrm>
            <a:off x="640080" y="1050482"/>
            <a:ext cx="10908792" cy="4690533"/>
          </a:xfrm>
          <a:prstGeom prst="rect">
            <a:avLst/>
          </a:prstGeom>
        </p:spPr>
        <p:txBody>
          <a:bodyPr vert="horz" lIns="0" tIns="0" rIns="0" bIns="0" rtlCol="0">
            <a:noAutofit/>
          </a:bodyPr>
          <a:lstStyle>
            <a:lvl1pPr marL="342900" indent="-342900" algn="l" defTabSz="914400" rtl="0" eaLnBrk="1" latinLnBrk="0" hangingPunct="1">
              <a:spcBef>
                <a:spcPct val="20000"/>
              </a:spcBef>
              <a:buClr>
                <a:schemeClr val="accent1"/>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ARIA allows us to </a:t>
            </a:r>
            <a:r>
              <a:rPr lang="en-US" dirty="0" smtClean="0"/>
              <a:t>expose most states</a:t>
            </a:r>
            <a:endParaRPr lang="en-US" dirty="0"/>
          </a:p>
        </p:txBody>
      </p:sp>
      <p:sp>
        <p:nvSpPr>
          <p:cNvPr id="14" name="Rectangle 13"/>
          <p:cNvSpPr/>
          <p:nvPr/>
        </p:nvSpPr>
        <p:spPr>
          <a:xfrm>
            <a:off x="5650464" y="2323929"/>
            <a:ext cx="2621576"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5" name="Rectangle 14"/>
          <p:cNvSpPr/>
          <p:nvPr/>
        </p:nvSpPr>
        <p:spPr>
          <a:xfrm>
            <a:off x="3509772" y="2730330"/>
            <a:ext cx="2976796"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6" name="Rectangle 15"/>
          <p:cNvSpPr/>
          <p:nvPr/>
        </p:nvSpPr>
        <p:spPr>
          <a:xfrm>
            <a:off x="8385304" y="2323929"/>
            <a:ext cx="784096"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7" name="Rectangle 16"/>
          <p:cNvSpPr/>
          <p:nvPr/>
        </p:nvSpPr>
        <p:spPr>
          <a:xfrm>
            <a:off x="897852" y="2730329"/>
            <a:ext cx="2611920" cy="456175"/>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13" name="Rectangle 12"/>
          <p:cNvSpPr/>
          <p:nvPr/>
        </p:nvSpPr>
        <p:spPr>
          <a:xfrm>
            <a:off x="3670300" y="4386144"/>
            <a:ext cx="2575603" cy="305927"/>
          </a:xfrm>
          <a:prstGeom prst="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p>
        </p:txBody>
      </p:sp>
      <p:sp>
        <p:nvSpPr>
          <p:cNvPr id="9" name="Content Placeholder 8"/>
          <p:cNvSpPr>
            <a:spLocks noGrp="1"/>
          </p:cNvSpPr>
          <p:nvPr>
            <p:ph idx="1"/>
          </p:nvPr>
        </p:nvSpPr>
        <p:spPr>
          <a:xfrm>
            <a:off x="640080" y="1842525"/>
            <a:ext cx="10908792" cy="4690533"/>
          </a:xfrm>
        </p:spPr>
        <p:txBody>
          <a:bodyPr/>
          <a:lstStyle/>
          <a:p>
            <a:r>
              <a:rPr lang="en-US" dirty="0"/>
              <a:t>&lt;div aria-</a:t>
            </a:r>
            <a:r>
              <a:rPr lang="en-US" dirty="0" err="1"/>
              <a:t>describedby</a:t>
            </a:r>
            <a:r>
              <a:rPr lang="en-US" dirty="0"/>
              <a:t>="</a:t>
            </a:r>
            <a:r>
              <a:rPr lang="en-US" dirty="0" err="1"/>
              <a:t>mySpinner</a:t>
            </a:r>
            <a:r>
              <a:rPr lang="en-US" dirty="0"/>
              <a:t>-message" aria-live="polite" id="</a:t>
            </a:r>
            <a:r>
              <a:rPr lang="en-US" dirty="0" err="1"/>
              <a:t>mySpinner</a:t>
            </a:r>
            <a:r>
              <a:rPr lang="en-US" dirty="0"/>
              <a:t>" role="status” aria-</a:t>
            </a:r>
            <a:r>
              <a:rPr lang="en-US" dirty="0" err="1"/>
              <a:t>valuemin</a:t>
            </a:r>
            <a:r>
              <a:rPr lang="en-US" dirty="0"/>
              <a:t>='0' aria-</a:t>
            </a:r>
            <a:r>
              <a:rPr lang="en-US" dirty="0" err="1"/>
              <a:t>valuemax</a:t>
            </a:r>
            <a:r>
              <a:rPr lang="en-US" dirty="0"/>
              <a:t>='100' aria-</a:t>
            </a:r>
            <a:r>
              <a:rPr lang="en-US" dirty="0" err="1"/>
              <a:t>valuenow</a:t>
            </a:r>
            <a:r>
              <a:rPr lang="en-US" dirty="0"/>
              <a:t>='33'&gt;</a:t>
            </a:r>
            <a:endParaRPr lang="en-US" dirty="0" smtClean="0"/>
          </a:p>
          <a:p>
            <a:pPr lvl="1"/>
            <a:r>
              <a:rPr lang="en-US" dirty="0" smtClean="0"/>
              <a:t>&lt;</a:t>
            </a:r>
            <a:r>
              <a:rPr lang="en-US" dirty="0"/>
              <a:t>div class="</a:t>
            </a:r>
            <a:r>
              <a:rPr lang="en-US" dirty="0" err="1"/>
              <a:t>cnqr</a:t>
            </a:r>
            <a:r>
              <a:rPr lang="en-US" dirty="0"/>
              <a:t>-spinner-box</a:t>
            </a:r>
            <a:r>
              <a:rPr lang="en-US" dirty="0" smtClean="0"/>
              <a:t>"&gt;</a:t>
            </a:r>
          </a:p>
          <a:p>
            <a:pPr lvl="2"/>
            <a:r>
              <a:rPr lang="en-US" dirty="0" smtClean="0"/>
              <a:t>&lt;</a:t>
            </a:r>
            <a:r>
              <a:rPr lang="en-US" dirty="0"/>
              <a:t>div class="</a:t>
            </a:r>
            <a:r>
              <a:rPr lang="en-US" dirty="0" err="1"/>
              <a:t>cnqr</a:t>
            </a:r>
            <a:r>
              <a:rPr lang="en-US" dirty="0"/>
              <a:t>-spinner-</a:t>
            </a:r>
            <a:r>
              <a:rPr lang="en-US" dirty="0" err="1"/>
              <a:t>animaton</a:t>
            </a:r>
            <a:r>
              <a:rPr lang="en-US" dirty="0"/>
              <a:t>"&gt;&lt;/div</a:t>
            </a:r>
            <a:r>
              <a:rPr lang="en-US" dirty="0" smtClean="0"/>
              <a:t>&gt;</a:t>
            </a:r>
          </a:p>
          <a:p>
            <a:pPr lvl="2"/>
            <a:r>
              <a:rPr lang="en-US" dirty="0" smtClean="0"/>
              <a:t>&lt;</a:t>
            </a:r>
            <a:r>
              <a:rPr lang="en-US" dirty="0"/>
              <a:t>div class="</a:t>
            </a:r>
            <a:r>
              <a:rPr lang="en-US" dirty="0" err="1"/>
              <a:t>cnqr</a:t>
            </a:r>
            <a:r>
              <a:rPr lang="en-US" dirty="0"/>
              <a:t>-spinner-message-box</a:t>
            </a:r>
            <a:r>
              <a:rPr lang="en-US" dirty="0" smtClean="0"/>
              <a:t>"&gt;</a:t>
            </a:r>
          </a:p>
          <a:p>
            <a:pPr lvl="3"/>
            <a:r>
              <a:rPr lang="en-US" dirty="0" smtClean="0"/>
              <a:t>&lt;</a:t>
            </a:r>
            <a:r>
              <a:rPr lang="en-US" dirty="0"/>
              <a:t>p class="h3" id="</a:t>
            </a:r>
            <a:r>
              <a:rPr lang="en-US" dirty="0" err="1"/>
              <a:t>mySpinner</a:t>
            </a:r>
            <a:r>
              <a:rPr lang="en-US" dirty="0"/>
              <a:t>-message"&gt;</a:t>
            </a:r>
            <a:r>
              <a:rPr lang="en-US" dirty="0" smtClean="0"/>
              <a:t>Loading</a:t>
            </a:r>
            <a:r>
              <a:rPr lang="en-US" dirty="0"/>
              <a:t> </a:t>
            </a:r>
            <a:r>
              <a:rPr lang="en-US" dirty="0" smtClean="0"/>
              <a:t>(33%)&lt;/</a:t>
            </a:r>
            <a:r>
              <a:rPr lang="en-US" dirty="0"/>
              <a:t>p</a:t>
            </a:r>
            <a:r>
              <a:rPr lang="en-US" dirty="0" smtClean="0"/>
              <a:t>&gt;</a:t>
            </a:r>
          </a:p>
          <a:p>
            <a:pPr lvl="2"/>
            <a:r>
              <a:rPr lang="en-US" dirty="0" smtClean="0"/>
              <a:t>&lt;/</a:t>
            </a:r>
            <a:r>
              <a:rPr lang="en-US" dirty="0"/>
              <a:t>div</a:t>
            </a:r>
            <a:r>
              <a:rPr lang="en-US" dirty="0" smtClean="0"/>
              <a:t>&gt;</a:t>
            </a:r>
          </a:p>
          <a:p>
            <a:pPr lvl="1"/>
            <a:r>
              <a:rPr lang="en-US" dirty="0" smtClean="0"/>
              <a:t>&lt;/</a:t>
            </a:r>
            <a:r>
              <a:rPr lang="en-US" dirty="0"/>
              <a:t>div</a:t>
            </a:r>
            <a:r>
              <a:rPr lang="en-US" dirty="0" smtClean="0"/>
              <a:t>&gt;</a:t>
            </a:r>
          </a:p>
          <a:p>
            <a:r>
              <a:rPr lang="en-US" dirty="0" smtClean="0"/>
              <a:t>&lt;/</a:t>
            </a:r>
            <a:r>
              <a:rPr lang="en-US" dirty="0"/>
              <a:t>div&gt;</a:t>
            </a:r>
            <a:endParaRPr lang="en-US" dirty="0"/>
          </a:p>
        </p:txBody>
      </p:sp>
    </p:spTree>
    <p:extLst>
      <p:ext uri="{BB962C8B-B14F-4D97-AF65-F5344CB8AC3E}">
        <p14:creationId xmlns:p14="http://schemas.microsoft.com/office/powerpoint/2010/main" val="8853098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ARIA Example - Autocomplete</a:t>
            </a:r>
            <a:endParaRPr lang="en-US" dirty="0"/>
          </a:p>
        </p:txBody>
      </p:sp>
      <p:sp>
        <p:nvSpPr>
          <p:cNvPr id="6" name="Content Placeholder 5"/>
          <p:cNvSpPr>
            <a:spLocks noGrp="1"/>
          </p:cNvSpPr>
          <p:nvPr>
            <p:ph type="body" sz="quarter" idx="11"/>
          </p:nvPr>
        </p:nvSpPr>
        <p:spPr/>
        <p:txBody>
          <a:bodyPr/>
          <a:lstStyle/>
          <a:p>
            <a:r>
              <a:rPr lang="en-US" dirty="0" smtClean="0"/>
              <a:t>Text</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023"/>
          <a:stretch/>
        </p:blipFill>
        <p:spPr>
          <a:xfrm>
            <a:off x="3624326" y="1701800"/>
            <a:ext cx="4203700" cy="4097866"/>
          </a:xfrm>
          <a:prstGeom prst="rect">
            <a:avLst/>
          </a:prstGeom>
        </p:spPr>
      </p:pic>
      <p:sp>
        <p:nvSpPr>
          <p:cNvPr id="8" name="Right Brace 7"/>
          <p:cNvSpPr/>
          <p:nvPr/>
        </p:nvSpPr>
        <p:spPr>
          <a:xfrm>
            <a:off x="7828026" y="2271463"/>
            <a:ext cx="630174" cy="241299"/>
          </a:xfrm>
          <a:prstGeom prst="rightBrace">
            <a:avLst>
              <a:gd name="adj1" fmla="val 8333"/>
              <a:gd name="adj2" fmla="val 4876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a:off x="7828026" y="1780796"/>
            <a:ext cx="630174" cy="415868"/>
          </a:xfrm>
          <a:prstGeom prst="rightBrace">
            <a:avLst>
              <a:gd name="adj1" fmla="val 8333"/>
              <a:gd name="adj2" fmla="val 4876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rot="10800000">
            <a:off x="2994152" y="1780796"/>
            <a:ext cx="630174" cy="415868"/>
          </a:xfrm>
          <a:prstGeom prst="rightBrace">
            <a:avLst>
              <a:gd name="adj1" fmla="val 8333"/>
              <a:gd name="adj2" fmla="val 4876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627380" y="1640919"/>
            <a:ext cx="2475230" cy="738664"/>
          </a:xfrm>
          <a:prstGeom prst="rect">
            <a:avLst/>
          </a:prstGeom>
          <a:noFill/>
        </p:spPr>
        <p:txBody>
          <a:bodyPr wrap="square" rtlCol="0">
            <a:spAutoFit/>
          </a:bodyPr>
          <a:lstStyle/>
          <a:p>
            <a:r>
              <a:rPr lang="en-US" sz="1400" dirty="0" smtClean="0"/>
              <a:t>Role: ’button’</a:t>
            </a:r>
          </a:p>
          <a:p>
            <a:r>
              <a:rPr lang="en-US" sz="1400" dirty="0" smtClean="0"/>
              <a:t>Aria-label: ‘Select Country’</a:t>
            </a:r>
          </a:p>
          <a:p>
            <a:endParaRPr lang="en-US" sz="1400" dirty="0" smtClean="0"/>
          </a:p>
        </p:txBody>
      </p:sp>
      <p:sp>
        <p:nvSpPr>
          <p:cNvPr id="13" name="TextBox 12"/>
          <p:cNvSpPr txBox="1"/>
          <p:nvPr/>
        </p:nvSpPr>
        <p:spPr>
          <a:xfrm>
            <a:off x="8458200" y="1371966"/>
            <a:ext cx="2925572" cy="738664"/>
          </a:xfrm>
          <a:prstGeom prst="rect">
            <a:avLst/>
          </a:prstGeom>
          <a:noFill/>
        </p:spPr>
        <p:txBody>
          <a:bodyPr wrap="square" rtlCol="0">
            <a:spAutoFit/>
          </a:bodyPr>
          <a:lstStyle/>
          <a:p>
            <a:r>
              <a:rPr lang="en-US" sz="1400" dirty="0" smtClean="0"/>
              <a:t>Role: ’Input’</a:t>
            </a:r>
          </a:p>
          <a:p>
            <a:r>
              <a:rPr lang="en-US" sz="1400" dirty="0" smtClean="0"/>
              <a:t>Aria-</a:t>
            </a:r>
            <a:r>
              <a:rPr lang="en-US" sz="1400" dirty="0" err="1" smtClean="0"/>
              <a:t>HasPopup</a:t>
            </a:r>
            <a:r>
              <a:rPr lang="en-US" sz="1400" dirty="0" smtClean="0"/>
              <a:t>: ‘true’</a:t>
            </a:r>
          </a:p>
          <a:p>
            <a:r>
              <a:rPr lang="en-US" sz="1400" dirty="0" smtClean="0"/>
              <a:t>Aria-AutoComplete: ‘List</a:t>
            </a:r>
          </a:p>
        </p:txBody>
      </p:sp>
      <p:sp>
        <p:nvSpPr>
          <p:cNvPr id="14" name="TextBox 13"/>
          <p:cNvSpPr txBox="1"/>
          <p:nvPr/>
        </p:nvSpPr>
        <p:spPr>
          <a:xfrm>
            <a:off x="2197100" y="3744077"/>
            <a:ext cx="1811020" cy="307777"/>
          </a:xfrm>
          <a:prstGeom prst="rect">
            <a:avLst/>
          </a:prstGeom>
          <a:noFill/>
        </p:spPr>
        <p:txBody>
          <a:bodyPr wrap="square" rtlCol="0">
            <a:spAutoFit/>
          </a:bodyPr>
          <a:lstStyle/>
          <a:p>
            <a:r>
              <a:rPr lang="en-US" sz="1400" dirty="0" smtClean="0"/>
              <a:t>Role</a:t>
            </a:r>
            <a:r>
              <a:rPr lang="en-US" sz="1400" smtClean="0"/>
              <a:t>: ‘Menu’</a:t>
            </a:r>
            <a:endParaRPr lang="en-US" sz="1400" dirty="0" smtClean="0"/>
          </a:p>
        </p:txBody>
      </p:sp>
      <p:sp>
        <p:nvSpPr>
          <p:cNvPr id="15" name="Right Brace 14"/>
          <p:cNvSpPr/>
          <p:nvPr/>
        </p:nvSpPr>
        <p:spPr>
          <a:xfrm rot="10800000">
            <a:off x="3624326" y="2349281"/>
            <a:ext cx="630174" cy="3175218"/>
          </a:xfrm>
          <a:prstGeom prst="rightBrace">
            <a:avLst>
              <a:gd name="adj1" fmla="val 8333"/>
              <a:gd name="adj2" fmla="val 4876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nvSpPr>
        <p:spPr>
          <a:xfrm>
            <a:off x="7675626" y="3681461"/>
            <a:ext cx="630174" cy="241299"/>
          </a:xfrm>
          <a:prstGeom prst="rightBrace">
            <a:avLst>
              <a:gd name="adj1" fmla="val 8333"/>
              <a:gd name="adj2" fmla="val 4876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8458200" y="2225694"/>
            <a:ext cx="1811020" cy="307777"/>
          </a:xfrm>
          <a:prstGeom prst="rect">
            <a:avLst/>
          </a:prstGeom>
          <a:noFill/>
        </p:spPr>
        <p:txBody>
          <a:bodyPr wrap="square" rtlCol="0">
            <a:spAutoFit/>
          </a:bodyPr>
          <a:lstStyle/>
          <a:p>
            <a:r>
              <a:rPr lang="en-US" sz="1400" dirty="0" smtClean="0"/>
              <a:t>Role: ’Heading’</a:t>
            </a:r>
          </a:p>
        </p:txBody>
      </p:sp>
      <p:sp>
        <p:nvSpPr>
          <p:cNvPr id="18" name="TextBox 17"/>
          <p:cNvSpPr txBox="1"/>
          <p:nvPr/>
        </p:nvSpPr>
        <p:spPr>
          <a:xfrm>
            <a:off x="8458200" y="3614983"/>
            <a:ext cx="1811020" cy="523220"/>
          </a:xfrm>
          <a:prstGeom prst="rect">
            <a:avLst/>
          </a:prstGeom>
          <a:noFill/>
        </p:spPr>
        <p:txBody>
          <a:bodyPr wrap="square" rtlCol="0">
            <a:spAutoFit/>
          </a:bodyPr>
          <a:lstStyle/>
          <a:p>
            <a:r>
              <a:rPr lang="en-US" sz="1400" dirty="0" smtClean="0"/>
              <a:t>Role: ‘</a:t>
            </a:r>
            <a:r>
              <a:rPr lang="en-US" sz="1400" dirty="0" err="1" smtClean="0"/>
              <a:t>MenuItem</a:t>
            </a:r>
            <a:r>
              <a:rPr lang="en-US" sz="1400" dirty="0" smtClean="0"/>
              <a:t>’</a:t>
            </a:r>
          </a:p>
          <a:p>
            <a:r>
              <a:rPr lang="en-US" sz="1400" dirty="0" smtClean="0"/>
              <a:t>Aria-Label: ‘Seattle</a:t>
            </a:r>
          </a:p>
        </p:txBody>
      </p:sp>
    </p:spTree>
    <p:extLst>
      <p:ext uri="{BB962C8B-B14F-4D97-AF65-F5344CB8AC3E}">
        <p14:creationId xmlns:p14="http://schemas.microsoft.com/office/powerpoint/2010/main" val="6234691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Events and Accessibility</a:t>
            </a:r>
            <a:endParaRPr lang="en-US" dirty="0"/>
          </a:p>
        </p:txBody>
      </p:sp>
      <p:sp>
        <p:nvSpPr>
          <p:cNvPr id="10" name="Content Placeholder 9"/>
          <p:cNvSpPr>
            <a:spLocks noGrp="1"/>
          </p:cNvSpPr>
          <p:nvPr>
            <p:ph idx="1"/>
          </p:nvPr>
        </p:nvSpPr>
        <p:spPr/>
        <p:txBody>
          <a:bodyPr/>
          <a:lstStyle/>
          <a:p>
            <a:r>
              <a:rPr lang="en-US" dirty="0" smtClean="0"/>
              <a:t>User interactions should all be tested</a:t>
            </a:r>
          </a:p>
          <a:p>
            <a:r>
              <a:rPr lang="en-US" dirty="0" smtClean="0"/>
              <a:t>Important to consider all potential interaction cases</a:t>
            </a:r>
          </a:p>
          <a:p>
            <a:pPr lvl="1"/>
            <a:r>
              <a:rPr lang="en-US" dirty="0" smtClean="0"/>
              <a:t>Keyboard, Mouse, Screen Reader etc.</a:t>
            </a:r>
          </a:p>
          <a:p>
            <a:r>
              <a:rPr lang="en-US" dirty="0" smtClean="0"/>
              <a:t>Important to Consider how events affect focus</a:t>
            </a:r>
          </a:p>
          <a:p>
            <a:r>
              <a:rPr lang="en-US" dirty="0" smtClean="0"/>
              <a:t>React-A11y can provide excellent tracking of requirements</a:t>
            </a:r>
          </a:p>
          <a:p>
            <a:pPr lvl="1"/>
            <a:r>
              <a:rPr lang="en-US" dirty="0" smtClean="0"/>
              <a:t>Helps determine if event handlers are missing</a:t>
            </a:r>
          </a:p>
          <a:p>
            <a:pPr lvl="1"/>
            <a:r>
              <a:rPr lang="en-US" dirty="0" smtClean="0"/>
              <a:t>Helps determine if ARIA components should be added</a:t>
            </a:r>
            <a:endParaRPr lang="en-US" dirty="0"/>
          </a:p>
        </p:txBody>
      </p:sp>
      <p:sp>
        <p:nvSpPr>
          <p:cNvPr id="11" name="Text Placeholder 10"/>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81157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NUI-Widgets – Accessible Components</a:t>
            </a:r>
          </a:p>
        </p:txBody>
      </p:sp>
      <p:sp>
        <p:nvSpPr>
          <p:cNvPr id="9" name="Content Placeholder 8"/>
          <p:cNvSpPr>
            <a:spLocks noGrp="1"/>
          </p:cNvSpPr>
          <p:nvPr>
            <p:ph idx="1"/>
          </p:nvPr>
        </p:nvSpPr>
        <p:spPr>
          <a:xfrm>
            <a:off x="640080" y="1371600"/>
            <a:ext cx="6916420" cy="4690533"/>
          </a:xfrm>
        </p:spPr>
        <p:txBody>
          <a:bodyPr/>
          <a:lstStyle/>
          <a:p>
            <a:r>
              <a:rPr lang="en-US" dirty="0"/>
              <a:t>Atomized Design Process</a:t>
            </a:r>
          </a:p>
          <a:p>
            <a:r>
              <a:rPr lang="en-US" dirty="0"/>
              <a:t>Reusability allows us to solve accessibility issues once</a:t>
            </a:r>
          </a:p>
          <a:p>
            <a:r>
              <a:rPr lang="en-US" dirty="0"/>
              <a:t>Testing Unknowns / Questions Early in the Development Process</a:t>
            </a:r>
          </a:p>
          <a:p>
            <a:r>
              <a:rPr lang="en-US" dirty="0"/>
              <a:t>Provide Implementation Guidance on User Interaction via our Human Interface Guidelines (</a:t>
            </a:r>
            <a:r>
              <a:rPr lang="en-US" dirty="0" err="1"/>
              <a:t>Hig.Concur.Com</a:t>
            </a:r>
            <a:r>
              <a:rPr lang="en-US" dirty="0"/>
              <a:t>)</a:t>
            </a:r>
          </a:p>
          <a:p>
            <a:endParaRPr lang="en-US" dirty="0"/>
          </a:p>
        </p:txBody>
      </p:sp>
      <p:sp>
        <p:nvSpPr>
          <p:cNvPr id="10" name="Text Placeholder 9"/>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0" y="1244938"/>
            <a:ext cx="2288699" cy="29048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413" y="4294036"/>
            <a:ext cx="2909871" cy="1910632"/>
          </a:xfrm>
          <a:prstGeom prst="rect">
            <a:avLst/>
          </a:prstGeom>
        </p:spPr>
      </p:pic>
    </p:spTree>
    <p:extLst>
      <p:ext uri="{BB962C8B-B14F-4D97-AF65-F5344CB8AC3E}">
        <p14:creationId xmlns:p14="http://schemas.microsoft.com/office/powerpoint/2010/main" val="12862750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p:txBody>
          <a:bodyPr/>
          <a:lstStyle/>
          <a:p>
            <a:r>
              <a:rPr lang="en-US" dirty="0" smtClean="0"/>
              <a:t>Accessibility Tools</a:t>
            </a:r>
            <a:endParaRPr lang="en-US" dirty="0"/>
          </a:p>
        </p:txBody>
      </p:sp>
    </p:spTree>
    <p:extLst>
      <p:ext uri="{BB962C8B-B14F-4D97-AF65-F5344CB8AC3E}">
        <p14:creationId xmlns:p14="http://schemas.microsoft.com/office/powerpoint/2010/main" val="13618749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smtClean="0"/>
              <a:t>to validate </a:t>
            </a:r>
            <a:r>
              <a:rPr lang="en-US" dirty="0"/>
              <a:t>Accessibility</a:t>
            </a:r>
          </a:p>
        </p:txBody>
      </p:sp>
      <p:sp>
        <p:nvSpPr>
          <p:cNvPr id="3" name="Content Placeholder 2"/>
          <p:cNvSpPr>
            <a:spLocks noGrp="1"/>
          </p:cNvSpPr>
          <p:nvPr>
            <p:ph idx="1"/>
          </p:nvPr>
        </p:nvSpPr>
        <p:spPr/>
        <p:txBody>
          <a:bodyPr/>
          <a:lstStyle/>
          <a:p>
            <a:r>
              <a:rPr lang="en-US" dirty="0"/>
              <a:t>Accessibility QA Tools (</a:t>
            </a:r>
            <a:r>
              <a:rPr lang="en-US" dirty="0" err="1"/>
              <a:t>AxE</a:t>
            </a:r>
            <a:r>
              <a:rPr lang="en-US" dirty="0"/>
              <a:t>)</a:t>
            </a:r>
          </a:p>
          <a:p>
            <a:r>
              <a:rPr lang="en-US" dirty="0"/>
              <a:t>Unit Tests – Targeting Accessible Implementations</a:t>
            </a:r>
          </a:p>
          <a:p>
            <a:r>
              <a:rPr lang="en-US" dirty="0"/>
              <a:t>Manual Functional Testing</a:t>
            </a:r>
          </a:p>
          <a:p>
            <a:r>
              <a:rPr lang="en-US" dirty="0"/>
              <a:t>UX Reviews</a:t>
            </a:r>
          </a:p>
          <a:p>
            <a:r>
              <a:rPr lang="en-US" dirty="0"/>
              <a:t>Integration Testing (Runs often to validate keyboard </a:t>
            </a:r>
            <a:r>
              <a:rPr lang="en-US" dirty="0" smtClean="0"/>
              <a:t>navigation and </a:t>
            </a:r>
            <a:r>
              <a:rPr lang="en-US" dirty="0"/>
              <a:t>other expected elements </a:t>
            </a:r>
            <a:r>
              <a:rPr lang="en-US" dirty="0" smtClean="0"/>
              <a:t>are functioning)</a:t>
            </a:r>
            <a:endParaRPr lang="en-US" dirty="0"/>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562257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Questions</a:t>
            </a:r>
          </a:p>
        </p:txBody>
      </p:sp>
    </p:spTree>
    <p:extLst>
      <p:ext uri="{BB962C8B-B14F-4D97-AF65-F5344CB8AC3E}">
        <p14:creationId xmlns:p14="http://schemas.microsoft.com/office/powerpoint/2010/main" val="1874132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Accessibility</a:t>
            </a:r>
          </a:p>
        </p:txBody>
      </p:sp>
      <p:sp>
        <p:nvSpPr>
          <p:cNvPr id="3" name="Content Placeholder 2"/>
          <p:cNvSpPr>
            <a:spLocks noGrp="1"/>
          </p:cNvSpPr>
          <p:nvPr>
            <p:ph idx="1"/>
          </p:nvPr>
        </p:nvSpPr>
        <p:spPr/>
        <p:txBody>
          <a:bodyPr/>
          <a:lstStyle/>
          <a:p>
            <a:r>
              <a:rPr lang="en-US" sz="2400" dirty="0"/>
              <a:t>Laws/Rules/Regulations</a:t>
            </a:r>
          </a:p>
          <a:p>
            <a:pPr lvl="1"/>
            <a:r>
              <a:rPr lang="en-US" sz="2000" dirty="0">
                <a:hlinkClick r:id="rId3"/>
              </a:rPr>
              <a:t>https://www.section508.gov/</a:t>
            </a:r>
            <a:endParaRPr lang="en-US" sz="2000" dirty="0"/>
          </a:p>
          <a:p>
            <a:pPr lvl="1"/>
            <a:r>
              <a:rPr lang="en-US" sz="2000" dirty="0">
                <a:hlinkClick r:id="rId4"/>
              </a:rPr>
              <a:t>https://www.w3.org/TR/WCAG20/ </a:t>
            </a:r>
            <a:endParaRPr lang="en-US" sz="2000" dirty="0"/>
          </a:p>
          <a:p>
            <a:r>
              <a:rPr lang="en-US" sz="2400" dirty="0"/>
              <a:t>Examples/Guidance</a:t>
            </a:r>
          </a:p>
          <a:p>
            <a:pPr lvl="1"/>
            <a:r>
              <a:rPr lang="en-US" sz="2000" dirty="0">
                <a:hlinkClick r:id="rId5"/>
              </a:rPr>
              <a:t>https://www.w3.org/WAI/</a:t>
            </a:r>
            <a:endParaRPr lang="en-US" sz="2000" dirty="0"/>
          </a:p>
          <a:p>
            <a:pPr lvl="1"/>
            <a:r>
              <a:rPr lang="en-US" sz="2000" dirty="0">
                <a:hlinkClick r:id="rId6"/>
              </a:rPr>
              <a:t>http://oaa-accessibility.org/</a:t>
            </a:r>
            <a:endParaRPr lang="en-US" sz="2000" dirty="0"/>
          </a:p>
          <a:p>
            <a:pPr lvl="1"/>
            <a:r>
              <a:rPr lang="en-US" sz="2000" dirty="0">
                <a:hlinkClick r:id="rId7"/>
              </a:rPr>
              <a:t>http://webaim.org/resources/</a:t>
            </a:r>
            <a:endParaRPr lang="en-US" sz="2000" dirty="0"/>
          </a:p>
          <a:p>
            <a:pPr lvl="1"/>
            <a:r>
              <a:rPr lang="en-US" sz="2000" dirty="0">
                <a:hlinkClick r:id="rId8"/>
              </a:rPr>
              <a:t>https://www.w3.org/standards/webdesign/accessibility</a:t>
            </a:r>
            <a:endParaRPr lang="en-US" sz="2000" dirty="0"/>
          </a:p>
          <a:p>
            <a:pPr lvl="1"/>
            <a:r>
              <a:rPr lang="en-US" sz="2000" dirty="0">
                <a:hlinkClick r:id="rId9"/>
              </a:rPr>
              <a:t>https://developer.mozilla.org/en-US/docs/Web/Accessibility</a:t>
            </a:r>
            <a:endParaRPr lang="en-US" sz="2000" dirty="0"/>
          </a:p>
          <a:p>
            <a:pPr lvl="1"/>
            <a:r>
              <a:rPr lang="en-US" sz="2000" dirty="0">
                <a:hlinkClick r:id="rId10"/>
              </a:rPr>
              <a:t>http://a11yproject.com/ </a:t>
            </a:r>
            <a:endParaRPr lang="en-US" sz="2000" dirty="0"/>
          </a:p>
          <a:p>
            <a:r>
              <a:rPr lang="en-US" sz="2400" dirty="0"/>
              <a:t>JAWS Shortcuts</a:t>
            </a:r>
          </a:p>
          <a:p>
            <a:pPr lvl="1"/>
            <a:r>
              <a:rPr lang="en-US" sz="2000" dirty="0">
                <a:hlinkClick r:id="rId11"/>
              </a:rPr>
              <a:t>http://</a:t>
            </a:r>
            <a:r>
              <a:rPr lang="en-US" sz="2000" dirty="0" err="1">
                <a:hlinkClick r:id="rId11"/>
              </a:rPr>
              <a:t>webaim.org</a:t>
            </a:r>
            <a:r>
              <a:rPr lang="en-US" sz="2000" dirty="0">
                <a:hlinkClick r:id="rId11"/>
              </a:rPr>
              <a:t>/resources/shortcuts/jaws </a:t>
            </a:r>
            <a:endParaRPr lang="en-US" sz="2000" dirty="0"/>
          </a:p>
          <a:p>
            <a:endParaRPr lang="en-US" sz="2400"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5419672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Resources for </a:t>
            </a:r>
            <a:r>
              <a:rPr lang="en-US" dirty="0" smtClean="0"/>
              <a:t>Accessibility (cont.</a:t>
            </a:r>
            <a:endParaRPr lang="en-US" dirty="0"/>
          </a:p>
        </p:txBody>
      </p:sp>
      <p:sp>
        <p:nvSpPr>
          <p:cNvPr id="8" name="Text Placeholder 7"/>
          <p:cNvSpPr>
            <a:spLocks noGrp="1"/>
          </p:cNvSpPr>
          <p:nvPr>
            <p:ph type="body" sz="quarter" idx="11"/>
          </p:nvPr>
        </p:nvSpPr>
        <p:spPr/>
        <p:txBody>
          <a:bodyPr/>
          <a:lstStyle/>
          <a:p>
            <a:endParaRPr lang="en-US"/>
          </a:p>
        </p:txBody>
      </p:sp>
      <p:sp>
        <p:nvSpPr>
          <p:cNvPr id="11" name="Content Placeholder 2"/>
          <p:cNvSpPr txBox="1">
            <a:spLocks/>
          </p:cNvSpPr>
          <p:nvPr/>
        </p:nvSpPr>
        <p:spPr>
          <a:xfrm>
            <a:off x="640080" y="1318991"/>
            <a:ext cx="10908792" cy="4690533"/>
          </a:xfrm>
          <a:prstGeom prst="rect">
            <a:avLst/>
          </a:prstGeom>
        </p:spPr>
        <p:txBody>
          <a:bodyPr/>
          <a:lstStyle>
            <a:lvl1pPr marL="342900" indent="-342900" algn="l" defTabSz="914400" rtl="0" eaLnBrk="1" latinLnBrk="0" hangingPunct="1">
              <a:spcBef>
                <a:spcPct val="20000"/>
              </a:spcBef>
              <a:buClr>
                <a:schemeClr val="accent1"/>
              </a:buClr>
              <a:buFont typeface="Arial" panose="020B0604020202020204" pitchFamily="34" charset="0"/>
              <a:buChar char="•"/>
              <a:defRPr sz="2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accent1"/>
              </a:buClr>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accent1"/>
              </a:buClr>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accent1"/>
              </a:buClr>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a:t>HTML5 ARIA spec</a:t>
            </a:r>
            <a:endParaRPr lang="en-US" sz="2400" dirty="0" smtClean="0"/>
          </a:p>
          <a:p>
            <a:pPr lvl="1"/>
            <a:r>
              <a:rPr lang="en-US" sz="2000" dirty="0">
                <a:hlinkClick r:id="rId2"/>
              </a:rPr>
              <a:t>http://</a:t>
            </a:r>
            <a:r>
              <a:rPr lang="en-US" sz="2000" dirty="0" smtClean="0">
                <a:hlinkClick r:id="rId2"/>
              </a:rPr>
              <a:t>www.w3.org/TR/aria-in-html/</a:t>
            </a:r>
            <a:endParaRPr lang="en-US" sz="2000" dirty="0" smtClean="0"/>
          </a:p>
          <a:p>
            <a:r>
              <a:rPr lang="en-US" sz="2400" dirty="0"/>
              <a:t>ARIA spec </a:t>
            </a:r>
            <a:endParaRPr lang="en-US" sz="2400" dirty="0" smtClean="0"/>
          </a:p>
          <a:p>
            <a:pPr lvl="1"/>
            <a:r>
              <a:rPr lang="en-US" sz="2000" dirty="0">
                <a:hlinkClick r:id="rId3"/>
              </a:rPr>
              <a:t>http://www.w3.org/WAI/PF/aria/</a:t>
            </a:r>
            <a:endParaRPr lang="en-US" sz="2000" dirty="0"/>
          </a:p>
          <a:p>
            <a:r>
              <a:rPr lang="en-US" sz="2400" dirty="0" smtClean="0"/>
              <a:t>ARIA Role Diagram</a:t>
            </a:r>
          </a:p>
          <a:p>
            <a:pPr lvl="1"/>
            <a:r>
              <a:rPr lang="en-US" sz="2000" dirty="0">
                <a:hlinkClick r:id="rId4"/>
              </a:rPr>
              <a:t>https://www.w3.org/TR/</a:t>
            </a:r>
            <a:r>
              <a:rPr lang="en-US" sz="2000" dirty="0" err="1">
                <a:hlinkClick r:id="rId4"/>
              </a:rPr>
              <a:t>wai</a:t>
            </a:r>
            <a:r>
              <a:rPr lang="en-US" sz="2000" dirty="0">
                <a:hlinkClick r:id="rId4"/>
              </a:rPr>
              <a:t>-aria/</a:t>
            </a:r>
            <a:r>
              <a:rPr lang="en-US" sz="2000" dirty="0" err="1">
                <a:hlinkClick r:id="rId4"/>
              </a:rPr>
              <a:t>rdf_model.html</a:t>
            </a:r>
            <a:endParaRPr lang="en-US" sz="2000" dirty="0"/>
          </a:p>
          <a:p>
            <a:endParaRPr lang="en-US" sz="2400" dirty="0"/>
          </a:p>
        </p:txBody>
      </p:sp>
    </p:spTree>
    <p:extLst>
      <p:ext uri="{BB962C8B-B14F-4D97-AF65-F5344CB8AC3E}">
        <p14:creationId xmlns:p14="http://schemas.microsoft.com/office/powerpoint/2010/main" val="179846350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4902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idx="1"/>
          </p:nvPr>
        </p:nvSpPr>
        <p:spPr/>
        <p:txBody>
          <a:bodyPr/>
          <a:lstStyle/>
          <a:p>
            <a:r>
              <a:rPr lang="en-US" dirty="0"/>
              <a:t>A11y in </a:t>
            </a:r>
            <a:r>
              <a:rPr lang="en-US" dirty="0" smtClean="0"/>
              <a:t>a nutshell</a:t>
            </a:r>
            <a:r>
              <a:rPr lang="en-US" dirty="0" smtClean="0"/>
              <a:t> (5m)</a:t>
            </a:r>
          </a:p>
          <a:p>
            <a:r>
              <a:rPr lang="en-US" dirty="0" smtClean="0"/>
              <a:t>ARIA Implementation and Examples (10m)</a:t>
            </a:r>
            <a:endParaRPr lang="en-US" dirty="0"/>
          </a:p>
          <a:p>
            <a:r>
              <a:rPr lang="en-US" dirty="0" smtClean="0"/>
              <a:t>React and Accessibility (10m)</a:t>
            </a:r>
            <a:endParaRPr lang="en-US" dirty="0"/>
          </a:p>
          <a:p>
            <a:r>
              <a:rPr lang="en-US" dirty="0"/>
              <a:t>Tools for Accessibility (Both </a:t>
            </a:r>
            <a:r>
              <a:rPr lang="en-US" dirty="0" smtClean="0"/>
              <a:t>React </a:t>
            </a:r>
            <a:r>
              <a:rPr lang="en-US" dirty="0"/>
              <a:t>and Not</a:t>
            </a:r>
            <a:r>
              <a:rPr lang="en-US" dirty="0" smtClean="0"/>
              <a:t>) (5m)</a:t>
            </a: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83847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A11y in a nutshell</a:t>
            </a:r>
            <a:endParaRPr lang="en-US" dirty="0"/>
          </a:p>
        </p:txBody>
      </p:sp>
      <p:pic>
        <p:nvPicPr>
          <p:cNvPr id="13" name="Picture Placeholder 9"/>
          <p:cNvPicPr>
            <a:picLocks noChangeAspect="1"/>
          </p:cNvPicPr>
          <p:nvPr/>
        </p:nvPicPr>
        <p:blipFill rotWithShape="1">
          <a:blip r:embed="rId2">
            <a:extLst>
              <a:ext uri="{28A0092B-C50C-407E-A947-70E740481C1C}">
                <a14:useLocalDpi xmlns:a14="http://schemas.microsoft.com/office/drawing/2010/main" val="0"/>
              </a:ext>
            </a:extLst>
          </a:blip>
          <a:srcRect l="13" t="-339" r="-488" b="29788"/>
          <a:stretch/>
        </p:blipFill>
        <p:spPr>
          <a:xfrm>
            <a:off x="469900" y="787400"/>
            <a:ext cx="7086600" cy="1809497"/>
          </a:xfrm>
          <a:prstGeom prst="rect">
            <a:avLst/>
          </a:prstGeom>
          <a:solidFill>
            <a:schemeClr val="bg1"/>
          </a:solidFill>
        </p:spPr>
      </p:pic>
    </p:spTree>
    <p:extLst>
      <p:ext uri="{BB962C8B-B14F-4D97-AF65-F5344CB8AC3E}">
        <p14:creationId xmlns:p14="http://schemas.microsoft.com/office/powerpoint/2010/main" val="1724004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Accessibility</a:t>
            </a:r>
          </a:p>
        </p:txBody>
      </p:sp>
      <p:sp>
        <p:nvSpPr>
          <p:cNvPr id="3" name="Content Placeholder 2"/>
          <p:cNvSpPr>
            <a:spLocks noGrp="1"/>
          </p:cNvSpPr>
          <p:nvPr>
            <p:ph idx="1"/>
          </p:nvPr>
        </p:nvSpPr>
        <p:spPr/>
        <p:txBody>
          <a:bodyPr/>
          <a:lstStyle/>
          <a:p>
            <a:r>
              <a:rPr lang="en-US" dirty="0"/>
              <a:t>“A measure of a computer system's accessibility to all people, including those with disabilities or impairments” </a:t>
            </a:r>
          </a:p>
          <a:p>
            <a:r>
              <a:rPr lang="en-US" dirty="0"/>
              <a:t>Summary: Make the web accessible to </a:t>
            </a:r>
            <a:r>
              <a:rPr lang="en-US" b="1" u="sng" dirty="0"/>
              <a:t>all users</a:t>
            </a:r>
            <a:r>
              <a:rPr lang="en-US" dirty="0"/>
              <a:t> regardless of disabilities</a:t>
            </a:r>
          </a:p>
          <a:p>
            <a:r>
              <a:rPr lang="en-US" dirty="0"/>
              <a:t>A11y</a:t>
            </a:r>
          </a:p>
          <a:p>
            <a:pPr lvl="1"/>
            <a:r>
              <a:rPr lang="en-US" dirty="0" err="1"/>
              <a:t>Numronym</a:t>
            </a:r>
            <a:r>
              <a:rPr lang="en-US" dirty="0"/>
              <a:t>: a word where a number is used to form an abbreviation</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99056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Develop for Accessibility</a:t>
            </a:r>
            <a:r>
              <a:rPr lang="en-US" dirty="0"/>
              <a:t>?</a:t>
            </a:r>
          </a:p>
        </p:txBody>
      </p:sp>
      <p:sp>
        <p:nvSpPr>
          <p:cNvPr id="3" name="Content Placeholder 2"/>
          <p:cNvSpPr>
            <a:spLocks noGrp="1"/>
          </p:cNvSpPr>
          <p:nvPr>
            <p:ph idx="1"/>
          </p:nvPr>
        </p:nvSpPr>
        <p:spPr/>
        <p:txBody>
          <a:bodyPr/>
          <a:lstStyle/>
          <a:p>
            <a:r>
              <a:rPr lang="en-US" dirty="0"/>
              <a:t>Everyone is included in </a:t>
            </a:r>
            <a:r>
              <a:rPr lang="en-US" dirty="0" smtClean="0"/>
              <a:t>accessibility</a:t>
            </a:r>
            <a:endParaRPr lang="en-US" dirty="0"/>
          </a:p>
          <a:p>
            <a:r>
              <a:rPr lang="en-US" b="1" dirty="0"/>
              <a:t>~ 9.9 </a:t>
            </a:r>
            <a:r>
              <a:rPr lang="en-US" dirty="0"/>
              <a:t>Percent of the noninstitutionalized population has a disability</a:t>
            </a:r>
          </a:p>
          <a:p>
            <a:r>
              <a:rPr lang="en-US" dirty="0"/>
              <a:t>Guesstimate that potentially </a:t>
            </a:r>
            <a:r>
              <a:rPr lang="en-US" b="1" dirty="0"/>
              <a:t>1.1 million </a:t>
            </a:r>
            <a:r>
              <a:rPr lang="en-US" dirty="0"/>
              <a:t>Concur users face a disability either known/unknown. </a:t>
            </a:r>
          </a:p>
          <a:p>
            <a:endParaRPr lang="en-US" dirty="0"/>
          </a:p>
        </p:txBody>
      </p:sp>
      <p:sp>
        <p:nvSpPr>
          <p:cNvPr id="4" name="Text Placeholder 3"/>
          <p:cNvSpPr>
            <a:spLocks noGrp="1"/>
          </p:cNvSpPr>
          <p:nvPr>
            <p:ph type="body" sz="quarter" idx="11"/>
          </p:nvPr>
        </p:nvSpPr>
        <p:spPr>
          <a:xfrm>
            <a:off x="2114633" y="6347202"/>
            <a:ext cx="8769268" cy="297436"/>
          </a:xfrm>
        </p:spPr>
        <p:txBody>
          <a:bodyPr/>
          <a:lstStyle/>
          <a:p>
            <a:r>
              <a:rPr lang="en-US" dirty="0"/>
              <a:t>* </a:t>
            </a:r>
            <a:r>
              <a:rPr lang="en-US" dirty="0">
                <a:hlinkClick r:id="rId3"/>
              </a:rPr>
              <a:t>US Census Data </a:t>
            </a:r>
            <a:r>
              <a:rPr lang="en-US" dirty="0"/>
              <a:t>Contains more information regarding these numbers</a:t>
            </a:r>
          </a:p>
          <a:p>
            <a:r>
              <a:rPr lang="en-US" dirty="0"/>
              <a:t>* According to Google Analytics – 14 million active users utilized Concur in 2016</a:t>
            </a:r>
          </a:p>
        </p:txBody>
      </p:sp>
    </p:spTree>
    <p:extLst>
      <p:ext uri="{BB962C8B-B14F-4D97-AF65-F5344CB8AC3E}">
        <p14:creationId xmlns:p14="http://schemas.microsoft.com/office/powerpoint/2010/main" val="766737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t>
            </a:r>
            <a:r>
              <a:rPr lang="en-US" dirty="0" smtClean="0"/>
              <a:t>Impairments</a:t>
            </a:r>
            <a:endParaRPr lang="en-US" dirty="0"/>
          </a:p>
        </p:txBody>
      </p:sp>
      <p:sp>
        <p:nvSpPr>
          <p:cNvPr id="7" name="Text Placeholder 6"/>
          <p:cNvSpPr>
            <a:spLocks noGrp="1"/>
          </p:cNvSpPr>
          <p:nvPr>
            <p:ph type="body" sz="quarter" idx="11"/>
          </p:nvPr>
        </p:nvSpPr>
        <p:spPr/>
        <p:txBody>
          <a:bodyPr/>
          <a:lstStyle/>
          <a:p>
            <a:endParaRPr lang="en-US"/>
          </a:p>
        </p:txBody>
      </p:sp>
      <p:sp>
        <p:nvSpPr>
          <p:cNvPr id="8" name="Rectangle 7"/>
          <p:cNvSpPr/>
          <p:nvPr/>
        </p:nvSpPr>
        <p:spPr>
          <a:xfrm>
            <a:off x="3168733" y="1160888"/>
            <a:ext cx="2763520" cy="241269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Visual</a:t>
            </a:r>
          </a:p>
        </p:txBody>
      </p:sp>
      <p:sp>
        <p:nvSpPr>
          <p:cNvPr id="9" name="Rectangle 8"/>
          <p:cNvSpPr/>
          <p:nvPr/>
        </p:nvSpPr>
        <p:spPr>
          <a:xfrm>
            <a:off x="6171607" y="1160888"/>
            <a:ext cx="2763520" cy="240781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Motor</a:t>
            </a:r>
          </a:p>
        </p:txBody>
      </p:sp>
      <p:sp>
        <p:nvSpPr>
          <p:cNvPr id="10" name="Rectangle 9"/>
          <p:cNvSpPr/>
          <p:nvPr/>
        </p:nvSpPr>
        <p:spPr>
          <a:xfrm>
            <a:off x="3168733" y="3748276"/>
            <a:ext cx="2763520" cy="24193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Auditory</a:t>
            </a:r>
          </a:p>
        </p:txBody>
      </p:sp>
      <p:sp>
        <p:nvSpPr>
          <p:cNvPr id="11" name="Rectangle 10"/>
          <p:cNvSpPr/>
          <p:nvPr/>
        </p:nvSpPr>
        <p:spPr>
          <a:xfrm>
            <a:off x="6171607" y="3754934"/>
            <a:ext cx="2763520" cy="241269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dirty="0"/>
              <a:t>Cognitive</a:t>
            </a:r>
          </a:p>
        </p:txBody>
      </p:sp>
    </p:spTree>
    <p:extLst>
      <p:ext uri="{BB962C8B-B14F-4D97-AF65-F5344CB8AC3E}">
        <p14:creationId xmlns:p14="http://schemas.microsoft.com/office/powerpoint/2010/main" val="1651582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Description</a:t>
            </a:r>
          </a:p>
        </p:txBody>
      </p:sp>
      <p:sp>
        <p:nvSpPr>
          <p:cNvPr id="5" name="Content Placeholder 4"/>
          <p:cNvSpPr>
            <a:spLocks noGrp="1"/>
          </p:cNvSpPr>
          <p:nvPr>
            <p:ph sz="half" idx="2"/>
          </p:nvPr>
        </p:nvSpPr>
        <p:spPr/>
        <p:txBody>
          <a:bodyPr/>
          <a:lstStyle/>
          <a:p>
            <a:r>
              <a:rPr lang="en-US" dirty="0"/>
              <a:t>This can be non-sighted users, users with low-vision, users with obstructed vision, or even simply your aging parents.</a:t>
            </a:r>
          </a:p>
        </p:txBody>
      </p:sp>
      <p:sp>
        <p:nvSpPr>
          <p:cNvPr id="8" name="Text Placeholder 7"/>
          <p:cNvSpPr>
            <a:spLocks noGrp="1"/>
          </p:cNvSpPr>
          <p:nvPr>
            <p:ph type="body" sz="quarter" idx="3"/>
          </p:nvPr>
        </p:nvSpPr>
        <p:spPr/>
        <p:txBody>
          <a:bodyPr/>
          <a:lstStyle/>
          <a:p>
            <a:r>
              <a:rPr lang="en-US" dirty="0"/>
              <a:t>Technologies Utilized</a:t>
            </a:r>
          </a:p>
        </p:txBody>
      </p:sp>
      <p:sp>
        <p:nvSpPr>
          <p:cNvPr id="9" name="Content Placeholder 8"/>
          <p:cNvSpPr>
            <a:spLocks noGrp="1"/>
          </p:cNvSpPr>
          <p:nvPr>
            <p:ph sz="quarter" idx="4"/>
          </p:nvPr>
        </p:nvSpPr>
        <p:spPr/>
        <p:txBody>
          <a:bodyPr/>
          <a:lstStyle/>
          <a:p>
            <a:r>
              <a:rPr lang="en-US" dirty="0"/>
              <a:t>Technologies/Techniques Used</a:t>
            </a:r>
          </a:p>
          <a:p>
            <a:pPr lvl="1"/>
            <a:r>
              <a:rPr lang="en-US" dirty="0"/>
              <a:t>Screen Reader</a:t>
            </a:r>
          </a:p>
          <a:p>
            <a:pPr lvl="2"/>
            <a:r>
              <a:rPr lang="en-US" dirty="0"/>
              <a:t>JAWS</a:t>
            </a:r>
          </a:p>
          <a:p>
            <a:pPr lvl="2"/>
            <a:r>
              <a:rPr lang="en-US" dirty="0"/>
              <a:t>NVDA</a:t>
            </a:r>
          </a:p>
          <a:p>
            <a:pPr lvl="2"/>
            <a:r>
              <a:rPr lang="en-US" dirty="0"/>
              <a:t>Window Eyes</a:t>
            </a:r>
          </a:p>
          <a:p>
            <a:pPr lvl="2"/>
            <a:r>
              <a:rPr lang="en-US" dirty="0" err="1"/>
              <a:t>VoiceOver</a:t>
            </a:r>
            <a:endParaRPr lang="en-US" dirty="0"/>
          </a:p>
          <a:p>
            <a:pPr lvl="2"/>
            <a:r>
              <a:rPr lang="en-US" dirty="0" err="1"/>
              <a:t>ChromeVox</a:t>
            </a:r>
            <a:endParaRPr lang="en-US" dirty="0"/>
          </a:p>
          <a:p>
            <a:pPr lvl="1"/>
            <a:r>
              <a:rPr lang="en-US" dirty="0"/>
              <a:t>Screen Magnifier</a:t>
            </a:r>
          </a:p>
        </p:txBody>
      </p:sp>
      <p:sp>
        <p:nvSpPr>
          <p:cNvPr id="4" name="Title 3"/>
          <p:cNvSpPr>
            <a:spLocks noGrp="1"/>
          </p:cNvSpPr>
          <p:nvPr>
            <p:ph type="title"/>
          </p:nvPr>
        </p:nvSpPr>
        <p:spPr/>
        <p:txBody>
          <a:bodyPr/>
          <a:lstStyle/>
          <a:p>
            <a:r>
              <a:rPr lang="en-US" dirty="0"/>
              <a:t>Visual</a:t>
            </a:r>
          </a:p>
        </p:txBody>
      </p:sp>
      <p:sp>
        <p:nvSpPr>
          <p:cNvPr id="10" name="Text Placeholder 9"/>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038679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Description</a:t>
            </a:r>
          </a:p>
        </p:txBody>
      </p:sp>
      <p:sp>
        <p:nvSpPr>
          <p:cNvPr id="5" name="Content Placeholder 4"/>
          <p:cNvSpPr>
            <a:spLocks noGrp="1"/>
          </p:cNvSpPr>
          <p:nvPr>
            <p:ph sz="half" idx="2"/>
          </p:nvPr>
        </p:nvSpPr>
        <p:spPr/>
        <p:txBody>
          <a:bodyPr/>
          <a:lstStyle/>
          <a:p>
            <a:r>
              <a:rPr lang="en-US" dirty="0"/>
              <a:t>The web is a visual medium, but captions and fallbacks for sound-necessary media need to be considered for hearing impaired users.</a:t>
            </a:r>
          </a:p>
        </p:txBody>
      </p:sp>
      <p:sp>
        <p:nvSpPr>
          <p:cNvPr id="3" name="Text Placeholder 2"/>
          <p:cNvSpPr>
            <a:spLocks noGrp="1"/>
          </p:cNvSpPr>
          <p:nvPr>
            <p:ph type="body" sz="quarter" idx="3"/>
          </p:nvPr>
        </p:nvSpPr>
        <p:spPr/>
        <p:txBody>
          <a:bodyPr/>
          <a:lstStyle/>
          <a:p>
            <a:r>
              <a:rPr lang="en-US" dirty="0"/>
              <a:t>Technologies / Techniques</a:t>
            </a:r>
          </a:p>
        </p:txBody>
      </p:sp>
      <p:sp>
        <p:nvSpPr>
          <p:cNvPr id="7" name="Content Placeholder 6"/>
          <p:cNvSpPr>
            <a:spLocks noGrp="1"/>
          </p:cNvSpPr>
          <p:nvPr>
            <p:ph sz="quarter" idx="4"/>
          </p:nvPr>
        </p:nvSpPr>
        <p:spPr/>
        <p:txBody>
          <a:bodyPr/>
          <a:lstStyle/>
          <a:p>
            <a:r>
              <a:rPr lang="en-US" dirty="0"/>
              <a:t>Closed Captioning</a:t>
            </a:r>
          </a:p>
          <a:p>
            <a:r>
              <a:rPr lang="en-US" dirty="0"/>
              <a:t>Alternative for Auditory Alerts</a:t>
            </a:r>
          </a:p>
        </p:txBody>
      </p:sp>
      <p:sp>
        <p:nvSpPr>
          <p:cNvPr id="4" name="Title 3"/>
          <p:cNvSpPr>
            <a:spLocks noGrp="1"/>
          </p:cNvSpPr>
          <p:nvPr>
            <p:ph type="title"/>
          </p:nvPr>
        </p:nvSpPr>
        <p:spPr/>
        <p:txBody>
          <a:bodyPr/>
          <a:lstStyle/>
          <a:p>
            <a:r>
              <a:rPr lang="en-US" dirty="0"/>
              <a:t>Auditory</a:t>
            </a:r>
          </a:p>
        </p:txBody>
      </p:sp>
      <p:sp>
        <p:nvSpPr>
          <p:cNvPr id="8" name="Text Placeholder 7"/>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92701519"/>
      </p:ext>
    </p:extLst>
  </p:cSld>
  <p:clrMapOvr>
    <a:masterClrMapping/>
  </p:clrMapOvr>
  <p:transition>
    <p:fade/>
  </p:transition>
</p:sld>
</file>

<file path=ppt/theme/theme1.xml><?xml version="1.0" encoding="utf-8"?>
<a:theme xmlns:a="http://schemas.openxmlformats.org/drawingml/2006/main" name="Concur Corporate 2013 Helvetica 16x9 ">
  <a:themeElements>
    <a:clrScheme name="Concur Palette_2016">
      <a:dk1>
        <a:srgbClr val="000000"/>
      </a:dk1>
      <a:lt1>
        <a:srgbClr val="FFFFFF"/>
      </a:lt1>
      <a:dk2>
        <a:srgbClr val="004A7D"/>
      </a:dk2>
      <a:lt2>
        <a:srgbClr val="898D8D"/>
      </a:lt2>
      <a:accent1>
        <a:srgbClr val="0078C9"/>
      </a:accent1>
      <a:accent2>
        <a:srgbClr val="00A9F2"/>
      </a:accent2>
      <a:accent3>
        <a:srgbClr val="89BF42"/>
      </a:accent3>
      <a:accent4>
        <a:srgbClr val="548D3D"/>
      </a:accent4>
      <a:accent5>
        <a:srgbClr val="D25533"/>
      </a:accent5>
      <a:accent6>
        <a:srgbClr val="F4A900"/>
      </a:accent6>
      <a:hlink>
        <a:srgbClr val="00A9F2"/>
      </a:hlink>
      <a:folHlink>
        <a:srgbClr val="CBC4C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bg1"/>
          </a:solidFill>
        </a:ln>
      </a:spPr>
      <a:bodyPr rtlCol="0" anchor="ctr"/>
      <a:lstStyle>
        <a:defPPr algn="ctr">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6_07_ConcurCorporateTemplate_White_16x9.pptx" id="{26AB4BB8-61D8-4B1B-8E33-A1E0B0E44795}" vid="{9E3F28B3-9F58-4D1B-A4AC-DB68F95864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2016_07_ConcurCorporateTemplate_White_16x9</Template>
  <TotalTime>5116</TotalTime>
  <Words>1478</Words>
  <Application>Microsoft Macintosh PowerPoint</Application>
  <PresentationFormat>Custom</PresentationFormat>
  <Paragraphs>245</Paragraphs>
  <Slides>29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Mangal</vt:lpstr>
      <vt:lpstr>Arial</vt:lpstr>
      <vt:lpstr>Concur Corporate 2013 Helvetica 16x9 </vt:lpstr>
      <vt:lpstr>PowerPoint Presentation</vt:lpstr>
      <vt:lpstr>React &amp; Accessibility</vt:lpstr>
      <vt:lpstr>Agenda</vt:lpstr>
      <vt:lpstr>PowerPoint Presentation</vt:lpstr>
      <vt:lpstr>What is Accessibility</vt:lpstr>
      <vt:lpstr>Why Develop for Accessibility?</vt:lpstr>
      <vt:lpstr>Types of Impairments</vt:lpstr>
      <vt:lpstr>Visual</vt:lpstr>
      <vt:lpstr>Auditory</vt:lpstr>
      <vt:lpstr>Motor</vt:lpstr>
      <vt:lpstr>Cognitive </vt:lpstr>
      <vt:lpstr>PowerPoint Presentation</vt:lpstr>
      <vt:lpstr>Web Standards for Accessibility</vt:lpstr>
      <vt:lpstr>Content versus Context</vt:lpstr>
      <vt:lpstr>Content Compared with Context</vt:lpstr>
      <vt:lpstr>Semantic Meaning</vt:lpstr>
      <vt:lpstr>ARIA Markup (Assistive Rich Internet Applications)</vt:lpstr>
      <vt:lpstr>ARIA Example - Section</vt:lpstr>
      <vt:lpstr>ARIA Example – Spinner Infinite</vt:lpstr>
      <vt:lpstr>ARIA Example – Spinner Definite</vt:lpstr>
      <vt:lpstr>ARIA Example - Autocomplete</vt:lpstr>
      <vt:lpstr>Events and Accessibility</vt:lpstr>
      <vt:lpstr>NUI-Widgets – Accessible Components</vt:lpstr>
      <vt:lpstr>PowerPoint Presentation</vt:lpstr>
      <vt:lpstr>How to validate Accessibility</vt:lpstr>
      <vt:lpstr>PowerPoint Presentation</vt:lpstr>
      <vt:lpstr>Resources for Accessibility</vt:lpstr>
      <vt:lpstr>Resources for Accessibility (cont.</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Jeffrey Dodd Johnson</dc:creator>
  <cp:lastModifiedBy>Jeffrey Dodd Johnson</cp:lastModifiedBy>
  <cp:revision>118</cp:revision>
  <dcterms:created xsi:type="dcterms:W3CDTF">2017-02-13T22:08:52Z</dcterms:created>
  <dcterms:modified xsi:type="dcterms:W3CDTF">2017-04-17T20:33:52Z</dcterms:modified>
</cp:coreProperties>
</file>